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core-properties" Target="docProps/core.xml"/><Relationship Id="rId3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8"/>
  </p:notesMasterIdLst>
  <p:sldIdLst>
    <p:sldId id="256" r:id="rId2"/>
    <p:sldId id="259" r:id="rId3"/>
    <p:sldId id="262" r:id="rId4"/>
    <p:sldId id="260" r:id="rId5"/>
    <p:sldId id="381" r:id="rId6"/>
    <p:sldId id="263" r:id="rId7"/>
    <p:sldId id="264" r:id="rId8"/>
    <p:sldId id="386" r:id="rId9"/>
    <p:sldId id="387" r:id="rId10"/>
    <p:sldId id="388" r:id="rId11"/>
    <p:sldId id="390" r:id="rId12"/>
    <p:sldId id="389" r:id="rId13"/>
    <p:sldId id="266" r:id="rId14"/>
    <p:sldId id="267" r:id="rId15"/>
    <p:sldId id="268" r:id="rId16"/>
    <p:sldId id="269" r:id="rId17"/>
    <p:sldId id="280" r:id="rId18"/>
    <p:sldId id="382" r:id="rId19"/>
    <p:sldId id="282" r:id="rId20"/>
    <p:sldId id="281" r:id="rId21"/>
    <p:sldId id="286" r:id="rId22"/>
    <p:sldId id="384" r:id="rId23"/>
    <p:sldId id="391" r:id="rId24"/>
    <p:sldId id="385" r:id="rId25"/>
    <p:sldId id="369" r:id="rId26"/>
    <p:sldId id="395" r:id="rId27"/>
    <p:sldId id="407" r:id="rId28"/>
    <p:sldId id="288" r:id="rId29"/>
    <p:sldId id="408" r:id="rId30"/>
    <p:sldId id="289" r:id="rId31"/>
    <p:sldId id="290" r:id="rId32"/>
    <p:sldId id="291" r:id="rId33"/>
    <p:sldId id="292" r:id="rId34"/>
    <p:sldId id="404" r:id="rId35"/>
    <p:sldId id="401" r:id="rId36"/>
    <p:sldId id="305" r:id="rId37"/>
    <p:sldId id="293" r:id="rId38"/>
    <p:sldId id="294" r:id="rId39"/>
    <p:sldId id="296" r:id="rId40"/>
    <p:sldId id="295" r:id="rId41"/>
    <p:sldId id="297" r:id="rId42"/>
    <p:sldId id="298" r:id="rId43"/>
    <p:sldId id="299" r:id="rId44"/>
    <p:sldId id="300" r:id="rId45"/>
    <p:sldId id="301" r:id="rId46"/>
    <p:sldId id="302" r:id="rId47"/>
    <p:sldId id="304" r:id="rId48"/>
    <p:sldId id="303" r:id="rId49"/>
    <p:sldId id="380" r:id="rId50"/>
    <p:sldId id="306" r:id="rId51"/>
    <p:sldId id="307" r:id="rId52"/>
    <p:sldId id="398" r:id="rId53"/>
    <p:sldId id="405" r:id="rId54"/>
    <p:sldId id="406" r:id="rId55"/>
    <p:sldId id="308" r:id="rId56"/>
    <p:sldId id="309" r:id="rId57"/>
    <p:sldId id="310" r:id="rId58"/>
    <p:sldId id="311" r:id="rId59"/>
    <p:sldId id="312" r:id="rId60"/>
    <p:sldId id="313" r:id="rId61"/>
    <p:sldId id="314" r:id="rId62"/>
    <p:sldId id="402" r:id="rId63"/>
    <p:sldId id="397" r:id="rId64"/>
    <p:sldId id="315" r:id="rId65"/>
    <p:sldId id="316" r:id="rId66"/>
    <p:sldId id="317" r:id="rId67"/>
    <p:sldId id="318" r:id="rId68"/>
    <p:sldId id="319" r:id="rId69"/>
    <p:sldId id="320" r:id="rId70"/>
    <p:sldId id="322" r:id="rId71"/>
    <p:sldId id="323" r:id="rId72"/>
    <p:sldId id="324" r:id="rId73"/>
    <p:sldId id="409" r:id="rId74"/>
    <p:sldId id="412" r:id="rId75"/>
    <p:sldId id="413" r:id="rId76"/>
    <p:sldId id="371" r:id="rId77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1pPr>
    <a:lvl2pPr marL="0" marR="0" indent="228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2pPr>
    <a:lvl3pPr marL="0" marR="0" indent="457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3pPr>
    <a:lvl4pPr marL="0" marR="0" indent="685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4pPr>
    <a:lvl5pPr marL="0" marR="0" indent="9144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5pPr>
    <a:lvl6pPr marL="0" marR="0" indent="11430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6pPr>
    <a:lvl7pPr marL="0" marR="0" indent="13716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7pPr>
    <a:lvl8pPr marL="0" marR="0" indent="16002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8pPr>
    <a:lvl9pPr marL="0" marR="0" indent="182880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kumimoji="0" sz="5800" b="1" i="0" u="none" strike="noStrike" cap="none" spc="0" normalizeH="0" baseline="0">
        <a:ln>
          <a:noFill/>
        </a:ln>
        <a:solidFill>
          <a:srgbClr val="363636"/>
        </a:solidFill>
        <a:effectLst/>
        <a:uFillTx/>
        <a:latin typeface="Helvetica"/>
        <a:ea typeface="Helvetica"/>
        <a:cs typeface="Helvetica"/>
        <a:sym typeface="Helvetica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3072">
          <p15:clr>
            <a:srgbClr val="A4A3A4"/>
          </p15:clr>
        </p15:guide>
        <p15:guide id="2" pos="4096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chemeClr val="accent2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7008" autoAdjust="0"/>
    <p:restoredTop sz="96752" autoAdjust="0"/>
  </p:normalViewPr>
  <p:slideViewPr>
    <p:cSldViewPr snapToGrid="0" snapToObjects="1">
      <p:cViewPr>
        <p:scale>
          <a:sx n="80" d="100"/>
          <a:sy n="80" d="100"/>
        </p:scale>
        <p:origin x="-376" y="56"/>
      </p:cViewPr>
      <p:guideLst>
        <p:guide orient="horz" pos="3072"/>
        <p:guide pos="4096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 snapToObjects="1">
      <p:cViewPr varScale="1">
        <p:scale>
          <a:sx n="90" d="100"/>
          <a:sy n="90" d="100"/>
        </p:scale>
        <p:origin x="3840" y="20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63" Type="http://schemas.openxmlformats.org/officeDocument/2006/relationships/slide" Target="slides/slide62.xml"/><Relationship Id="rId64" Type="http://schemas.openxmlformats.org/officeDocument/2006/relationships/slide" Target="slides/slide63.xml"/><Relationship Id="rId65" Type="http://schemas.openxmlformats.org/officeDocument/2006/relationships/slide" Target="slides/slide64.xml"/><Relationship Id="rId66" Type="http://schemas.openxmlformats.org/officeDocument/2006/relationships/slide" Target="slides/slide65.xml"/><Relationship Id="rId67" Type="http://schemas.openxmlformats.org/officeDocument/2006/relationships/slide" Target="slides/slide66.xml"/><Relationship Id="rId68" Type="http://schemas.openxmlformats.org/officeDocument/2006/relationships/slide" Target="slides/slide67.xml"/><Relationship Id="rId69" Type="http://schemas.openxmlformats.org/officeDocument/2006/relationships/slide" Target="slides/slide68.xml"/><Relationship Id="rId50" Type="http://schemas.openxmlformats.org/officeDocument/2006/relationships/slide" Target="slides/slide49.xml"/><Relationship Id="rId51" Type="http://schemas.openxmlformats.org/officeDocument/2006/relationships/slide" Target="slides/slide50.xml"/><Relationship Id="rId52" Type="http://schemas.openxmlformats.org/officeDocument/2006/relationships/slide" Target="slides/slide51.xml"/><Relationship Id="rId53" Type="http://schemas.openxmlformats.org/officeDocument/2006/relationships/slide" Target="slides/slide52.xml"/><Relationship Id="rId54" Type="http://schemas.openxmlformats.org/officeDocument/2006/relationships/slide" Target="slides/slide53.xml"/><Relationship Id="rId55" Type="http://schemas.openxmlformats.org/officeDocument/2006/relationships/slide" Target="slides/slide54.xml"/><Relationship Id="rId56" Type="http://schemas.openxmlformats.org/officeDocument/2006/relationships/slide" Target="slides/slide55.xml"/><Relationship Id="rId57" Type="http://schemas.openxmlformats.org/officeDocument/2006/relationships/slide" Target="slides/slide56.xml"/><Relationship Id="rId58" Type="http://schemas.openxmlformats.org/officeDocument/2006/relationships/slide" Target="slides/slide57.xml"/><Relationship Id="rId59" Type="http://schemas.openxmlformats.org/officeDocument/2006/relationships/slide" Target="slides/slide5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slide" Target="slides/slide44.xml"/><Relationship Id="rId46" Type="http://schemas.openxmlformats.org/officeDocument/2006/relationships/slide" Target="slides/slide45.xml"/><Relationship Id="rId47" Type="http://schemas.openxmlformats.org/officeDocument/2006/relationships/slide" Target="slides/slide46.xml"/><Relationship Id="rId48" Type="http://schemas.openxmlformats.org/officeDocument/2006/relationships/slide" Target="slides/slide47.xml"/><Relationship Id="rId49" Type="http://schemas.openxmlformats.org/officeDocument/2006/relationships/slide" Target="slides/slide4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80" Type="http://schemas.openxmlformats.org/officeDocument/2006/relationships/presProps" Target="presProps.xml"/><Relationship Id="rId81" Type="http://schemas.openxmlformats.org/officeDocument/2006/relationships/viewProps" Target="viewProps.xml"/><Relationship Id="rId82" Type="http://schemas.openxmlformats.org/officeDocument/2006/relationships/theme" Target="theme/theme1.xml"/><Relationship Id="rId83" Type="http://schemas.openxmlformats.org/officeDocument/2006/relationships/tableStyles" Target="tableStyles.xml"/><Relationship Id="rId70" Type="http://schemas.openxmlformats.org/officeDocument/2006/relationships/slide" Target="slides/slide69.xml"/><Relationship Id="rId71" Type="http://schemas.openxmlformats.org/officeDocument/2006/relationships/slide" Target="slides/slide70.xml"/><Relationship Id="rId72" Type="http://schemas.openxmlformats.org/officeDocument/2006/relationships/slide" Target="slides/slide71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73" Type="http://schemas.openxmlformats.org/officeDocument/2006/relationships/slide" Target="slides/slide72.xml"/><Relationship Id="rId74" Type="http://schemas.openxmlformats.org/officeDocument/2006/relationships/slide" Target="slides/slide73.xml"/><Relationship Id="rId75" Type="http://schemas.openxmlformats.org/officeDocument/2006/relationships/slide" Target="slides/slide74.xml"/><Relationship Id="rId76" Type="http://schemas.openxmlformats.org/officeDocument/2006/relationships/slide" Target="slides/slide75.xml"/><Relationship Id="rId77" Type="http://schemas.openxmlformats.org/officeDocument/2006/relationships/slide" Target="slides/slide76.xml"/><Relationship Id="rId78" Type="http://schemas.openxmlformats.org/officeDocument/2006/relationships/notesMaster" Target="notesMasters/notesMaster1.xml"/><Relationship Id="rId79" Type="http://schemas.openxmlformats.org/officeDocument/2006/relationships/printerSettings" Target="printerSettings/printerSettings1.bin"/><Relationship Id="rId60" Type="http://schemas.openxmlformats.org/officeDocument/2006/relationships/slide" Target="slides/slide59.xml"/><Relationship Id="rId61" Type="http://schemas.openxmlformats.org/officeDocument/2006/relationships/slide" Target="slides/slide60.xml"/><Relationship Id="rId62" Type="http://schemas.openxmlformats.org/officeDocument/2006/relationships/slide" Target="slides/slide61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117" name="Shape 117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  <p:extLst>
      <p:ext uri="{BB962C8B-B14F-4D97-AF65-F5344CB8AC3E}">
        <p14:creationId xmlns:p14="http://schemas.microsoft.com/office/powerpoint/2010/main" val="1593461638"/>
      </p:ext>
    </p:extLst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1pPr>
    <a:lvl2pPr indent="228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2pPr>
    <a:lvl3pPr indent="457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3pPr>
    <a:lvl4pPr indent="685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4pPr>
    <a:lvl5pPr indent="9144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5pPr>
    <a:lvl6pPr indent="11430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6pPr>
    <a:lvl7pPr indent="13716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7pPr>
    <a:lvl8pPr indent="16002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8pPr>
    <a:lvl9pPr indent="1828800" defTabSz="457200" latinLnBrk="0">
      <a:lnSpc>
        <a:spcPct val="117999"/>
      </a:lnSpc>
      <a:defRPr sz="2000">
        <a:latin typeface="Helvetica Neue"/>
        <a:ea typeface="Helvetica Neue"/>
        <a:cs typeface="Helvetica Neue"/>
        <a:sym typeface="Helvetica Neue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7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9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0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4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6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7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0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1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5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6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7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9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2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4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5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6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7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9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6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901113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 image!</a:t>
            </a:r>
          </a:p>
          <a:p>
            <a:endParaRPr lang="en-US" dirty="0" smtClean="0"/>
          </a:p>
          <a:p>
            <a:r>
              <a:rPr lang="en-US" dirty="0" smtClean="0"/>
              <a:t>We have to state the path file though! If it’s in the same folder, just the file name is fine. If</a:t>
            </a:r>
            <a:r>
              <a:rPr lang="en-US" baseline="0" dirty="0" smtClean="0"/>
              <a:t> it’s in another folder, it gets a little more complicated.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674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Add an image!</a:t>
            </a:r>
          </a:p>
          <a:p>
            <a:endParaRPr lang="en-US" dirty="0" smtClean="0"/>
          </a:p>
          <a:p>
            <a:r>
              <a:rPr lang="en-US" dirty="0" smtClean="0"/>
              <a:t>We have to state the path file though! If it’s in the same folder, just the file name is fine. If</a:t>
            </a:r>
            <a:r>
              <a:rPr lang="en-US" baseline="0" dirty="0" smtClean="0"/>
              <a:t> it’s in another folder, it gets a little more complicated.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1674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What does it look like? </a:t>
            </a:r>
          </a:p>
          <a:p>
            <a:endParaRPr lang="en-US" dirty="0" smtClean="0"/>
          </a:p>
          <a:p>
            <a:r>
              <a:rPr lang="en-US" dirty="0" err="1" smtClean="0"/>
              <a:t>Img</a:t>
            </a:r>
            <a:endParaRPr lang="en-US" dirty="0" smtClean="0"/>
          </a:p>
          <a:p>
            <a:r>
              <a:rPr lang="en-US" dirty="0" smtClean="0"/>
              <a:t>H1</a:t>
            </a:r>
          </a:p>
          <a:p>
            <a:r>
              <a:rPr lang="en-US" dirty="0" smtClean="0"/>
              <a:t>P</a:t>
            </a:r>
          </a:p>
          <a:p>
            <a:r>
              <a:rPr lang="en-US" dirty="0" smtClean="0"/>
              <a:t>(img+h2+p)*4</a:t>
            </a:r>
          </a:p>
          <a:p>
            <a:endParaRPr lang="en-US" dirty="0" smtClean="0"/>
          </a:p>
          <a:p>
            <a:r>
              <a:rPr lang="en-US" dirty="0" smtClean="0"/>
              <a:t>What about these icons? And footers? We’ll get to that later</a:t>
            </a:r>
          </a:p>
          <a:p>
            <a:endParaRPr lang="en-US" dirty="0" smtClean="0"/>
          </a:p>
          <a:p>
            <a:r>
              <a:rPr lang="en-US" dirty="0" smtClean="0"/>
              <a:t>5</a:t>
            </a:r>
            <a:r>
              <a:rPr lang="en-US" baseline="0" dirty="0" smtClean="0"/>
              <a:t> mins to try and build it!</a:t>
            </a:r>
            <a:endParaRPr lang="en-US" dirty="0" smtClean="0"/>
          </a:p>
          <a:p>
            <a:endParaRPr lang="en-US" dirty="0" smtClean="0"/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7068822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indent="-457200">
              <a:buAutoNum type="arabicPeriod"/>
            </a:pP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Who has seen the inspect page before? </a:t>
            </a:r>
          </a:p>
          <a:p>
            <a:pPr marL="457200" indent="-457200">
              <a:buAutoNum type="arabicPeriod"/>
            </a:pPr>
            <a:r>
              <a:rPr lang="en-US" dirty="0" err="1" smtClean="0"/>
              <a:t>Vist</a:t>
            </a:r>
            <a:r>
              <a:rPr lang="en-US" dirty="0" smtClean="0"/>
              <a:t> </a:t>
            </a:r>
            <a:r>
              <a:rPr lang="en-US" dirty="0" err="1" smtClean="0"/>
              <a:t>lewagon.com</a:t>
            </a:r>
            <a:r>
              <a:rPr lang="en-US" dirty="0" smtClean="0"/>
              <a:t>/</a:t>
            </a:r>
            <a:r>
              <a:rPr lang="en-US" dirty="0" err="1" smtClean="0"/>
              <a:t>chengdu</a:t>
            </a:r>
            <a:endParaRPr lang="en-US" dirty="0" smtClean="0"/>
          </a:p>
          <a:p>
            <a:pPr marL="457200" indent="-457200">
              <a:buAutoNum type="arabicPeriod"/>
            </a:pPr>
            <a:r>
              <a:rPr lang="en-US" dirty="0" smtClean="0"/>
              <a:t>What</a:t>
            </a:r>
            <a:r>
              <a:rPr lang="en-US" baseline="0" dirty="0" smtClean="0"/>
              <a:t> would happen if we c</a:t>
            </a:r>
            <a:r>
              <a:rPr lang="en-US" dirty="0" smtClean="0"/>
              <a:t>ut the head CSS!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2795777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&lt;link </a:t>
            </a:r>
            <a:r>
              <a:rPr lang="en-US" dirty="0" err="1" smtClean="0"/>
              <a:t>rel</a:t>
            </a:r>
            <a:r>
              <a:rPr lang="en-US" dirty="0" smtClean="0"/>
              <a:t> = “stylesheet” </a:t>
            </a:r>
            <a:r>
              <a:rPr lang="en-US" dirty="0" err="1" smtClean="0"/>
              <a:t>href</a:t>
            </a:r>
            <a:r>
              <a:rPr lang="en-US" dirty="0" smtClean="0"/>
              <a:t> = ”</a:t>
            </a:r>
            <a:r>
              <a:rPr lang="en-US" dirty="0" err="1" smtClean="0"/>
              <a:t>style.css</a:t>
            </a:r>
            <a:r>
              <a:rPr lang="en-US" dirty="0" smtClean="0"/>
              <a:t>”&gt;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888197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7116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7116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76711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start</a:t>
            </a:r>
            <a:r>
              <a:rPr lang="en-US" baseline="0" dirty="0" smtClean="0"/>
              <a:t> writing CSS!</a:t>
            </a:r>
          </a:p>
          <a:p>
            <a:endParaRPr lang="en-US" baseline="0" dirty="0" smtClean="0"/>
          </a:p>
          <a:p>
            <a:r>
              <a:rPr lang="en-US" baseline="0" dirty="0" smtClean="0"/>
              <a:t>First – we have to LINK in our head! The ‘brain’ needs to know where to put the style.</a:t>
            </a:r>
          </a:p>
          <a:p>
            <a:endParaRPr lang="en-US" baseline="0" dirty="0" smtClean="0"/>
          </a:p>
          <a:p>
            <a:r>
              <a:rPr lang="en-US" baseline="0" dirty="0" smtClean="0"/>
              <a:t>Go to </a:t>
            </a:r>
            <a:r>
              <a:rPr lang="en-US" baseline="0" dirty="0" err="1" smtClean="0"/>
              <a:t>css</a:t>
            </a:r>
            <a:r>
              <a:rPr lang="en-US" baseline="0" dirty="0" smtClean="0"/>
              <a:t> file </a:t>
            </a:r>
            <a:r>
              <a:rPr lang="mr-IN" baseline="0" dirty="0" smtClean="0"/>
              <a:t>–</a:t>
            </a:r>
            <a:r>
              <a:rPr lang="en-US" baseline="0" dirty="0" smtClean="0"/>
              <a:t> start with</a:t>
            </a:r>
          </a:p>
          <a:p>
            <a:pPr marL="457200" indent="-457200">
              <a:buAutoNum type="arabicPeriod"/>
            </a:pPr>
            <a:r>
              <a:rPr lang="en-US" baseline="0" dirty="0" smtClean="0"/>
              <a:t>the body, then </a:t>
            </a:r>
          </a:p>
          <a:p>
            <a:pPr marL="457200" indent="-457200">
              <a:buAutoNum type="arabicPeriod"/>
            </a:pPr>
            <a:r>
              <a:rPr lang="en-US" baseline="0" dirty="0" smtClean="0"/>
              <a:t>H1</a:t>
            </a:r>
          </a:p>
          <a:p>
            <a:pPr marL="457200" indent="-457200">
              <a:buAutoNum type="arabicPeriod"/>
            </a:pPr>
            <a:r>
              <a:rPr lang="en-US" baseline="0" dirty="0" smtClean="0"/>
              <a:t>a { text-decoration: none; </a:t>
            </a:r>
            <a:r>
              <a:rPr lang="en-US" baseline="0" dirty="0" err="1" smtClean="0"/>
              <a:t>color:blue</a:t>
            </a:r>
            <a:r>
              <a:rPr lang="en-US" baseline="0" dirty="0" smtClean="0"/>
              <a:t>}</a:t>
            </a:r>
          </a:p>
          <a:p>
            <a:pPr marL="457200" indent="-457200">
              <a:buAutoNum type="arabicPeriod"/>
            </a:pPr>
            <a:r>
              <a:rPr lang="en-US" baseline="0" dirty="0" err="1" smtClean="0"/>
              <a:t>a:hover</a:t>
            </a:r>
            <a:r>
              <a:rPr lang="en-US" baseline="0" dirty="0" smtClean="0"/>
              <a:t> { text-decoration: none, </a:t>
            </a:r>
            <a:r>
              <a:rPr lang="en-US" baseline="0" dirty="0" err="1" smtClean="0"/>
              <a:t>color:black</a:t>
            </a:r>
            <a:r>
              <a:rPr lang="en-US" baseline="0" dirty="0" smtClean="0"/>
              <a:t>}</a:t>
            </a:r>
          </a:p>
          <a:p>
            <a:endParaRPr lang="en-US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body{  background: green;  color: black;  font-size: 15px;  font-family: Helvetica;  margin: 0 auto;}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err="1" smtClean="0"/>
              <a:t>Coolors.co</a:t>
            </a:r>
            <a:endParaRPr lang="en-US" baseline="0" dirty="0" smtClean="0"/>
          </a:p>
          <a:p>
            <a:r>
              <a:rPr lang="en-US" baseline="0" dirty="0" err="1" smtClean="0"/>
              <a:t>Colorhunt.co</a:t>
            </a:r>
            <a:endParaRPr lang="en-US" baseline="0" dirty="0" smtClean="0"/>
          </a:p>
          <a:p>
            <a:r>
              <a:rPr lang="en-US" baseline="0" dirty="0" smtClean="0"/>
              <a:t>SIP color picker</a:t>
            </a:r>
          </a:p>
          <a:p>
            <a:r>
              <a:rPr lang="en-US" baseline="0" dirty="0" err="1" smtClean="0"/>
              <a:t>Fonts.google.com</a:t>
            </a:r>
            <a:r>
              <a:rPr lang="en-US" baseline="0" dirty="0" smtClean="0"/>
              <a:t> </a:t>
            </a:r>
          </a:p>
          <a:p>
            <a:r>
              <a:rPr lang="en-US" baseline="0" dirty="0" smtClean="0"/>
              <a:t>Open Sans, </a:t>
            </a:r>
            <a:r>
              <a:rPr lang="en-US" baseline="0" dirty="0" err="1" smtClean="0"/>
              <a:t>Roboto</a:t>
            </a:r>
            <a:r>
              <a:rPr lang="en-US" baseline="0" dirty="0" smtClean="0"/>
              <a:t>, Montserrat</a:t>
            </a:r>
          </a:p>
          <a:p>
            <a:r>
              <a:rPr lang="en-US" baseline="0" dirty="0" smtClean="0"/>
              <a:t>Google Fonts header goes BEFORE </a:t>
            </a:r>
            <a:r>
              <a:rPr lang="en-US" baseline="0" dirty="0" err="1" smtClean="0"/>
              <a:t>css.style</a:t>
            </a:r>
            <a:r>
              <a:rPr lang="en-US" baseline="0" dirty="0" smtClean="0"/>
              <a:t> ref.</a:t>
            </a:r>
          </a:p>
          <a:p>
            <a:endParaRPr lang="en-US" baseline="0" dirty="0" smtClean="0"/>
          </a:p>
          <a:p>
            <a:endParaRPr lang="en-US" baseline="0" dirty="0" smtClean="0"/>
          </a:p>
          <a:p>
            <a:endParaRPr lang="en-US" baseline="0" dirty="0" smtClean="0"/>
          </a:p>
          <a:p>
            <a:r>
              <a:rPr lang="en-US" baseline="0" dirty="0" smtClean="0"/>
              <a:t>Header: Montserrat</a:t>
            </a:r>
          </a:p>
          <a:p>
            <a:r>
              <a:rPr lang="en-US" baseline="0" dirty="0" smtClean="0"/>
              <a:t>H2 – Open Sans</a:t>
            </a:r>
          </a:p>
        </p:txBody>
      </p:sp>
    </p:spTree>
    <p:extLst>
      <p:ext uri="{BB962C8B-B14F-4D97-AF65-F5344CB8AC3E}">
        <p14:creationId xmlns:p14="http://schemas.microsoft.com/office/powerpoint/2010/main" val="12273275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First decision for design is FONT and COLOR SCHEME</a:t>
            </a:r>
          </a:p>
          <a:p>
            <a:endParaRPr lang="en-US" dirty="0" smtClean="0"/>
          </a:p>
          <a:p>
            <a:r>
              <a:rPr lang="en-US" dirty="0" smtClean="0"/>
              <a:t>RGB – 0 to 255</a:t>
            </a:r>
          </a:p>
          <a:p>
            <a:r>
              <a:rPr lang="en-US" dirty="0" smtClean="0"/>
              <a:t>Red, green,</a:t>
            </a:r>
            <a:r>
              <a:rPr lang="en-US" baseline="0" dirty="0" smtClean="0"/>
              <a:t> blue</a:t>
            </a:r>
          </a:p>
          <a:p>
            <a:r>
              <a:rPr lang="en-US" baseline="0" dirty="0" smtClean="0"/>
              <a:t>A – transparency – 1 not transparent – 0 totally transparent</a:t>
            </a:r>
            <a:endParaRPr lang="en-US" dirty="0" smtClean="0"/>
          </a:p>
          <a:p>
            <a:r>
              <a:rPr lang="en-US" dirty="0" smtClean="0"/>
              <a:t>Don’t want to go into too much detail since</a:t>
            </a:r>
            <a:r>
              <a:rPr lang="en-US" baseline="0" dirty="0" smtClean="0"/>
              <a:t> name or color code works fine.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332400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See example of what we’re going to build!</a:t>
            </a:r>
            <a:r>
              <a:rPr lang="zh-CN" altLang="en-US" dirty="0" smtClean="0"/>
              <a:t> </a:t>
            </a:r>
            <a:r>
              <a:rPr lang="en-US" altLang="zh-CN" dirty="0" smtClean="0"/>
              <a:t>Open</a:t>
            </a:r>
            <a:r>
              <a:rPr lang="zh-CN" altLang="en-US" dirty="0" smtClean="0"/>
              <a:t> </a:t>
            </a:r>
            <a:r>
              <a:rPr lang="zh-CN" altLang="zh-CN" dirty="0" smtClean="0"/>
              <a:t>u</a:t>
            </a:r>
            <a:r>
              <a:rPr lang="en-US" altLang="zh-CN" dirty="0" smtClean="0"/>
              <a:t>p</a:t>
            </a:r>
            <a:r>
              <a:rPr lang="zh-CN" altLang="en-US" dirty="0" smtClean="0"/>
              <a:t> </a:t>
            </a:r>
            <a:r>
              <a:rPr lang="en-US" altLang="zh-CN" dirty="0" smtClean="0"/>
              <a:t>landing</a:t>
            </a:r>
            <a:r>
              <a:rPr lang="zh-CN" altLang="en-US" dirty="0" smtClean="0"/>
              <a:t> </a:t>
            </a:r>
            <a:r>
              <a:rPr lang="en-US" altLang="zh-CN" dirty="0" smtClean="0"/>
              <a:t>page</a:t>
            </a:r>
            <a:r>
              <a:rPr lang="zh-CN" altLang="en-US" dirty="0" smtClean="0"/>
              <a:t> </a:t>
            </a:r>
            <a:r>
              <a:rPr lang="zh-CN" altLang="zh-CN" dirty="0" smtClean="0"/>
              <a:t>f</a:t>
            </a:r>
            <a:r>
              <a:rPr lang="en-US" altLang="zh-CN" dirty="0" smtClean="0"/>
              <a:t>rom</a:t>
            </a:r>
            <a:r>
              <a:rPr lang="zh-CN" altLang="en-US" dirty="0" smtClean="0"/>
              <a:t> </a:t>
            </a:r>
            <a:r>
              <a:rPr lang="en-US" altLang="zh-CN" dirty="0" smtClean="0"/>
              <a:t>code/one-day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7998551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Gray</a:t>
            </a:r>
            <a:r>
              <a:rPr lang="en-US" baseline="0" dirty="0" smtClean="0"/>
              <a:t> scale</a:t>
            </a:r>
            <a:r>
              <a:rPr lang="is-IS" baseline="0" dirty="0" smtClean="0"/>
              <a:t>…best friend in design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43763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6660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92568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what many of you probably just call</a:t>
            </a:r>
            <a:r>
              <a:rPr lang="en-US" baseline="0" dirty="0" smtClean="0"/>
              <a:t> “fonts” from your experience with Word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https://</a:t>
            </a:r>
            <a:r>
              <a:rPr lang="en-US" dirty="0" err="1" smtClean="0"/>
              <a:t>developer.mozilla.org</a:t>
            </a:r>
            <a:r>
              <a:rPr lang="en-US" dirty="0" smtClean="0"/>
              <a:t>/en-US/docs/Learn/CSS/</a:t>
            </a:r>
            <a:r>
              <a:rPr lang="en-US" dirty="0" err="1" smtClean="0"/>
              <a:t>Styling_text</a:t>
            </a:r>
            <a:r>
              <a:rPr lang="en-US" dirty="0" smtClean="0"/>
              <a:t>/Fundamentals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334712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Monospace</a:t>
            </a:r>
            <a:r>
              <a:rPr lang="en-US" dirty="0" smtClean="0"/>
              <a:t> is one of the</a:t>
            </a:r>
            <a:r>
              <a:rPr lang="en-US" baseline="0" dirty="0" smtClean="0"/>
              <a:t> basic web fonts available, also serif, sans-serif, cursive, fantasy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705291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Line-height – give some ‘breathing room’ to the text so there is space above and below</a:t>
            </a:r>
          </a:p>
          <a:p>
            <a:r>
              <a:rPr lang="en-US" dirty="0" smtClean="0"/>
              <a:t>Font-size will not change with line-height</a:t>
            </a:r>
          </a:p>
          <a:p>
            <a:r>
              <a:rPr lang="en-US" dirty="0" smtClean="0"/>
              <a:t>Letter-spacing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4993719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Decorators give you things like underlines, strikethrough, </a:t>
            </a:r>
          </a:p>
          <a:p>
            <a:endParaRPr lang="en-US" dirty="0" smtClean="0"/>
          </a:p>
          <a:p>
            <a:r>
              <a:rPr lang="en-US" dirty="0" smtClean="0"/>
              <a:t>Re-affirm</a:t>
            </a:r>
            <a:r>
              <a:rPr lang="en-US" baseline="0" dirty="0" smtClean="0"/>
              <a:t> what is “property” and what is “value”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Text-decoration: none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65201905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Weight is the boldness; not just on-off,</a:t>
            </a:r>
            <a:r>
              <a:rPr lang="en-US" baseline="0" dirty="0" smtClean="0"/>
              <a:t> but values effect it slightly</a:t>
            </a:r>
            <a:endParaRPr lang="en-US" dirty="0" smtClean="0"/>
          </a:p>
          <a:p>
            <a:endParaRPr lang="en-US" dirty="0" smtClean="0"/>
          </a:p>
          <a:p>
            <a:r>
              <a:rPr lang="en-US" dirty="0" smtClean="0"/>
              <a:t>Google Fonts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088696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Div</a:t>
            </a:r>
            <a:r>
              <a:rPr lang="en-US" dirty="0" smtClean="0"/>
              <a:t>- divider</a:t>
            </a:r>
          </a:p>
          <a:p>
            <a:r>
              <a:rPr lang="en-US" dirty="0" err="1" smtClean="0"/>
              <a:t>Div</a:t>
            </a:r>
            <a:endParaRPr lang="en-US" dirty="0" smtClean="0"/>
          </a:p>
          <a:p>
            <a:r>
              <a:rPr lang="en-US" dirty="0" smtClean="0"/>
              <a:t>Inspect</a:t>
            </a:r>
            <a:r>
              <a:rPr lang="en-US" baseline="0" dirty="0" smtClean="0"/>
              <a:t> </a:t>
            </a:r>
            <a:r>
              <a:rPr lang="en-US" baseline="0" dirty="0" err="1" smtClean="0"/>
              <a:t>airbnb.com</a:t>
            </a:r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5226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Div</a:t>
            </a:r>
            <a:r>
              <a:rPr lang="en-US" baseline="0" dirty="0" err="1" smtClean="0"/>
              <a:t>s</a:t>
            </a:r>
            <a:r>
              <a:rPr lang="en-US" baseline="0" dirty="0" smtClean="0"/>
              <a:t> can have properties – </a:t>
            </a:r>
          </a:p>
          <a:p>
            <a:endParaRPr lang="en-US" baseline="0" dirty="0" smtClean="0"/>
          </a:p>
          <a:p>
            <a:r>
              <a:rPr lang="en-US" baseline="0" dirty="0" smtClean="0"/>
              <a:t>Margin</a:t>
            </a:r>
          </a:p>
          <a:p>
            <a:r>
              <a:rPr lang="en-US" baseline="0" dirty="0" smtClean="0"/>
              <a:t>Padding </a:t>
            </a:r>
            <a:r>
              <a:rPr lang="en-US" baseline="0" dirty="0" smtClean="0">
                <a:sym typeface="Wingdings"/>
              </a:rPr>
              <a:t> difference between margin and padding coming up</a:t>
            </a:r>
            <a:endParaRPr lang="en-US" baseline="0" dirty="0" smtClean="0"/>
          </a:p>
          <a:p>
            <a:r>
              <a:rPr lang="en-US" baseline="0" dirty="0" smtClean="0"/>
              <a:t>Width</a:t>
            </a:r>
          </a:p>
          <a:p>
            <a:r>
              <a:rPr lang="en-US" baseline="0" dirty="0" smtClean="0"/>
              <a:t>Height</a:t>
            </a:r>
          </a:p>
          <a:p>
            <a:r>
              <a:rPr lang="en-US" baseline="0" dirty="0" smtClean="0"/>
              <a:t>Border</a:t>
            </a:r>
          </a:p>
          <a:p>
            <a:r>
              <a:rPr lang="en-US" baseline="0" dirty="0" smtClean="0"/>
              <a:t>Border-radius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29342627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Setup</a:t>
            </a:r>
            <a:r>
              <a:rPr lang="en-US" baseline="0" dirty="0" smtClean="0"/>
              <a:t> a nice environment to code. </a:t>
            </a:r>
          </a:p>
          <a:p>
            <a:r>
              <a:rPr lang="en-US" baseline="0" dirty="0" smtClean="0"/>
              <a:t>Please stop me if you have any questions!</a:t>
            </a:r>
          </a:p>
          <a:p>
            <a:r>
              <a:rPr lang="en-US" dirty="0" smtClean="0"/>
              <a:t>Landing page folder</a:t>
            </a:r>
            <a:r>
              <a:rPr lang="en-US" baseline="0" dirty="0" smtClean="0"/>
              <a:t> on desktop</a:t>
            </a:r>
          </a:p>
          <a:p>
            <a:r>
              <a:rPr lang="en-US" baseline="0" dirty="0" smtClean="0"/>
              <a:t>Open Sublime Text. </a:t>
            </a:r>
          </a:p>
          <a:p>
            <a:r>
              <a:rPr lang="en-US" baseline="0" dirty="0" smtClean="0"/>
              <a:t>Drag and drop folder into Sublime. </a:t>
            </a:r>
          </a:p>
          <a:p>
            <a:r>
              <a:rPr lang="en-US" baseline="0" dirty="0" smtClean="0"/>
              <a:t>See architecture of files</a:t>
            </a:r>
          </a:p>
          <a:p>
            <a:r>
              <a:rPr lang="en-US" baseline="0" dirty="0" smtClean="0"/>
              <a:t>Right-click, new file</a:t>
            </a:r>
          </a:p>
          <a:p>
            <a:r>
              <a:rPr lang="en-US" baseline="0" dirty="0" smtClean="0"/>
              <a:t>Command/Control + S – ALWAYS Save your files</a:t>
            </a:r>
          </a:p>
          <a:p>
            <a:r>
              <a:rPr lang="en-US" baseline="0" dirty="0" err="1" smtClean="0"/>
              <a:t>Playground.html</a:t>
            </a:r>
            <a:r>
              <a:rPr lang="en-US" baseline="0" dirty="0" smtClean="0"/>
              <a:t> or </a:t>
            </a:r>
            <a:r>
              <a:rPr lang="en-US" baseline="0" dirty="0" err="1" smtClean="0"/>
              <a:t>index.html</a:t>
            </a:r>
            <a:endParaRPr lang="en-US" baseline="0" dirty="0" smtClean="0"/>
          </a:p>
          <a:p>
            <a:r>
              <a:rPr lang="en-US" baseline="0" dirty="0" err="1" smtClean="0"/>
              <a:t>Style.css</a:t>
            </a:r>
            <a:r>
              <a:rPr lang="en-US" baseline="0" dirty="0" smtClean="0"/>
              <a:t> file</a:t>
            </a:r>
          </a:p>
          <a:p>
            <a:r>
              <a:rPr lang="en-US" baseline="0" dirty="0" smtClean="0"/>
              <a:t>Images Folder</a:t>
            </a:r>
          </a:p>
          <a:p>
            <a:r>
              <a:rPr lang="en-US" baseline="0" dirty="0" smtClean="0"/>
              <a:t>Open folder/file in </a:t>
            </a:r>
            <a:r>
              <a:rPr lang="en-US" baseline="0" dirty="0" err="1" smtClean="0"/>
              <a:t>broswer</a:t>
            </a:r>
            <a:r>
              <a:rPr lang="en-US" baseline="0" dirty="0" smtClean="0"/>
              <a:t>. </a:t>
            </a:r>
          </a:p>
          <a:p>
            <a:r>
              <a:rPr lang="en-US" baseline="0" dirty="0" smtClean="0"/>
              <a:t>2 minutes to do this!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814403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Width of the CONTENT of the box</a:t>
            </a:r>
          </a:p>
          <a:p>
            <a:r>
              <a:rPr lang="en-US" dirty="0" smtClean="0"/>
              <a:t>Height of the CONTENT of the box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145669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Space in the content of the box – padding – internal space</a:t>
            </a:r>
          </a:p>
          <a:p>
            <a:r>
              <a:rPr lang="en-US" dirty="0" smtClean="0"/>
              <a:t>What is surrounding the box – margin – external margin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387049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Border – </a:t>
            </a:r>
          </a:p>
          <a:p>
            <a:r>
              <a:rPr lang="en-US" dirty="0" smtClean="0"/>
              <a:t>Border-shadow</a:t>
            </a:r>
          </a:p>
          <a:p>
            <a:r>
              <a:rPr lang="en-US" dirty="0" smtClean="0"/>
              <a:t>Border-width – 1, 2, 3px</a:t>
            </a:r>
          </a:p>
          <a:p>
            <a:r>
              <a:rPr lang="en-US" dirty="0" smtClean="0"/>
              <a:t>Border-style – solid, dashed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1518164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Border-radius: 5px; </a:t>
            </a:r>
          </a:p>
          <a:p>
            <a:r>
              <a:rPr lang="en-US" dirty="0" smtClean="0"/>
              <a:t>50px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3047251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176660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 every piece of content</a:t>
            </a:r>
            <a:r>
              <a:rPr lang="en-US" baseline="0" dirty="0" smtClean="0"/>
              <a:t> a div – so that we can play with it later</a:t>
            </a:r>
          </a:p>
          <a:p>
            <a:endParaRPr lang="en-US" baseline="0" dirty="0" smtClean="0"/>
          </a:p>
          <a:p>
            <a:r>
              <a:rPr lang="en-US" baseline="0" dirty="0" smtClean="0"/>
              <a:t>Play in chrome inspector: </a:t>
            </a:r>
          </a:p>
          <a:p>
            <a:r>
              <a:rPr lang="en-US" baseline="0" dirty="0" smtClean="0"/>
              <a:t>Padding</a:t>
            </a:r>
          </a:p>
          <a:p>
            <a:r>
              <a:rPr lang="en-US" baseline="0" dirty="0" smtClean="0"/>
              <a:t>Margin</a:t>
            </a:r>
          </a:p>
          <a:p>
            <a:r>
              <a:rPr lang="en-US" baseline="0" dirty="0" smtClean="0"/>
              <a:t>Border-radius</a:t>
            </a:r>
          </a:p>
          <a:p>
            <a:r>
              <a:rPr lang="en-US" baseline="0" dirty="0" smtClean="0"/>
              <a:t>Box-shadow: horizontal: 1px vertical 1px blur 3px green;</a:t>
            </a:r>
          </a:p>
          <a:p>
            <a:r>
              <a:rPr lang="en-US" baseline="0" dirty="0" smtClean="0"/>
              <a:t>Shadow tips – small shifts, small </a:t>
            </a:r>
            <a:r>
              <a:rPr lang="en-US" baseline="0" dirty="0" err="1" smtClean="0"/>
              <a:t>hz</a:t>
            </a:r>
            <a:r>
              <a:rPr lang="en-US" baseline="0" dirty="0" smtClean="0"/>
              <a:t>/</a:t>
            </a:r>
            <a:r>
              <a:rPr lang="en-US" baseline="0" dirty="0" err="1" smtClean="0"/>
              <a:t>vt</a:t>
            </a:r>
            <a:r>
              <a:rPr lang="en-US" baseline="0" dirty="0" smtClean="0"/>
              <a:t> shifts, small level of blur</a:t>
            </a:r>
          </a:p>
          <a:p>
            <a:endParaRPr lang="en-US" baseline="0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09767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https://</a:t>
            </a:r>
            <a:r>
              <a:rPr lang="en-US" dirty="0" err="1" smtClean="0"/>
              <a:t>css-tricks.com</a:t>
            </a:r>
            <a:r>
              <a:rPr lang="en-US" dirty="0" smtClean="0"/>
              <a:t>/the-difference-between-id-and-class/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Barcodes vs.</a:t>
            </a:r>
            <a:r>
              <a:rPr lang="en-US" baseline="0" dirty="0" smtClean="0"/>
              <a:t> serial numbers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Information that is reusable should be kept in a class </a:t>
            </a:r>
            <a:r>
              <a:rPr lang="mr-IN" baseline="0" dirty="0" smtClean="0"/>
              <a:t>–</a:t>
            </a:r>
            <a:r>
              <a:rPr lang="en-US" baseline="0" dirty="0" smtClean="0"/>
              <a:t> information/styling that is totally unique should be kept in a id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baseline="0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smtClean="0"/>
              <a:t>Regarding CSS, there’s nothing you can do with an ID that you can’t do with a class. However, JS cares. </a:t>
            </a: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-each element can have only one ID (remind what is an ‘element’)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-</a:t>
            </a:r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defTabSz="457200" eaLnBrk="1" fontAlgn="auto" latinLnBrk="0" hangingPunct="1">
              <a:lnSpc>
                <a:spcPct val="11799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43398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</a:t>
            </a:r>
            <a:r>
              <a:rPr lang="en-US" baseline="0" dirty="0" smtClean="0"/>
              <a:t> going to change ALL of the IMG tags!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40750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We have to give it an</a:t>
            </a:r>
            <a:r>
              <a:rPr lang="en-US" baseline="0" dirty="0" smtClean="0"/>
              <a:t> ID</a:t>
            </a:r>
          </a:p>
          <a:p>
            <a:endParaRPr lang="en-US" baseline="0" dirty="0" smtClean="0"/>
          </a:p>
          <a:p>
            <a:r>
              <a:rPr lang="en-US" baseline="0" dirty="0" smtClean="0"/>
              <a:t>IDs in CSS are marked with a HASH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548820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Give</a:t>
            </a:r>
            <a:r>
              <a:rPr lang="en-US" baseline="0" dirty="0" smtClean="0"/>
              <a:t> them a CLASS</a:t>
            </a:r>
          </a:p>
          <a:p>
            <a:r>
              <a:rPr lang="en-US" baseline="0" dirty="0" smtClean="0"/>
              <a:t>Class are marked with a period in CSS</a:t>
            </a:r>
          </a:p>
          <a:p>
            <a:endParaRPr lang="en-US" baseline="0" dirty="0" smtClean="0"/>
          </a:p>
          <a:p>
            <a:r>
              <a:rPr lang="en-US" baseline="0" dirty="0" smtClean="0"/>
              <a:t>.staff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900272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Frame</a:t>
            </a:r>
            <a:r>
              <a:rPr lang="en-US" baseline="0" dirty="0" smtClean="0"/>
              <a:t> of the house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611577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Wallpaper, colors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991608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Buttons and switches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084434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83443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Element =</a:t>
            </a:r>
            <a:r>
              <a:rPr lang="en-US" baseline="0" dirty="0" smtClean="0"/>
              <a:t> h1, h2</a:t>
            </a:r>
          </a:p>
          <a:p>
            <a:r>
              <a:rPr lang="en-US" baseline="0" dirty="0" smtClean="0"/>
              <a:t>Attribute: class, source, </a:t>
            </a:r>
            <a:r>
              <a:rPr lang="en-US" baseline="0" dirty="0" err="1" smtClean="0"/>
              <a:t>href</a:t>
            </a:r>
            <a:endParaRPr lang="en-US" baseline="0" dirty="0" smtClean="0"/>
          </a:p>
          <a:p>
            <a:r>
              <a:rPr lang="en-US" baseline="0" dirty="0" err="1" smtClean="0"/>
              <a:t>Conent</a:t>
            </a:r>
            <a:endParaRPr lang="en-US" baseline="0" dirty="0" smtClean="0"/>
          </a:p>
          <a:p>
            <a:r>
              <a:rPr lang="en-US" baseline="0" dirty="0" smtClean="0"/>
              <a:t>End tag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214414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Let’s all try together!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808598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re et sous-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Text"/>
          <p:cNvSpPr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r>
              <a:t>Title Text</a:t>
            </a:r>
          </a:p>
        </p:txBody>
      </p:sp>
      <p:sp>
        <p:nvSpPr>
          <p:cNvPr id="12" name="Body Level One…"/>
          <p:cNvSpPr>
            <a:spLocks noGrp="1"/>
          </p:cNvSpPr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1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Centr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itle Text"/>
          <p:cNvSpPr>
            <a:spLocks noGrp="1"/>
          </p:cNvSpPr>
          <p:nvPr>
            <p:ph type="title"/>
          </p:nvPr>
        </p:nvSpPr>
        <p:spPr>
          <a:xfrm>
            <a:off x="2578099" y="3638550"/>
            <a:ext cx="7848602" cy="247650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31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 - Ha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Title Text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49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Titre, puces et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Image"/>
          <p:cNvSpPr>
            <a:spLocks noGrp="1"/>
          </p:cNvSpPr>
          <p:nvPr>
            <p:ph type="pic" sz="quarter" idx="13"/>
          </p:nvPr>
        </p:nvSpPr>
        <p:spPr>
          <a:xfrm>
            <a:off x="6664325" y="3171825"/>
            <a:ext cx="4000501" cy="471487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66" name="Title Text"/>
          <p:cNvSpPr>
            <a:spLocks noGrp="1"/>
          </p:cNvSpPr>
          <p:nvPr>
            <p:ph type="title"/>
          </p:nvPr>
        </p:nvSpPr>
        <p:spPr>
          <a:xfrm>
            <a:off x="2339974" y="1552574"/>
            <a:ext cx="8324852" cy="1619251"/>
          </a:xfrm>
          <a:prstGeom prst="rect">
            <a:avLst/>
          </a:prstGeom>
        </p:spPr>
        <p:txBody>
          <a:bodyPr anchor="ctr"/>
          <a:lstStyle/>
          <a:p>
            <a:r>
              <a:t>Title Text</a:t>
            </a:r>
          </a:p>
        </p:txBody>
      </p:sp>
      <p:sp>
        <p:nvSpPr>
          <p:cNvPr id="67" name="Body Level One…"/>
          <p:cNvSpPr>
            <a:spLocks noGrp="1"/>
          </p:cNvSpPr>
          <p:nvPr>
            <p:ph type="body" sz="quarter" idx="1"/>
          </p:nvPr>
        </p:nvSpPr>
        <p:spPr>
          <a:xfrm>
            <a:off x="2339974" y="3171825"/>
            <a:ext cx="4000502" cy="4714876"/>
          </a:xfrm>
          <a:prstGeom prst="rect">
            <a:avLst/>
          </a:prstGeom>
        </p:spPr>
        <p:txBody>
          <a:bodyPr anchor="ctr"/>
          <a:lstStyle>
            <a:lvl1pPr marL="318407" indent="-318407" algn="l">
              <a:spcBef>
                <a:spcPts val="3200"/>
              </a:spcBef>
              <a:buSzPct val="75000"/>
              <a:buChar char="•"/>
              <a:defRPr sz="2600"/>
            </a:lvl1pPr>
            <a:lvl2pPr marL="661307" indent="-318407" algn="l">
              <a:spcBef>
                <a:spcPts val="3200"/>
              </a:spcBef>
              <a:buSzPct val="75000"/>
              <a:buChar char="•"/>
              <a:defRPr sz="2600"/>
            </a:lvl2pPr>
            <a:lvl3pPr marL="1004207" indent="-318407" algn="l">
              <a:spcBef>
                <a:spcPts val="3200"/>
              </a:spcBef>
              <a:buSzPct val="75000"/>
              <a:buChar char="•"/>
              <a:defRPr sz="2600"/>
            </a:lvl3pPr>
            <a:lvl4pPr marL="1347107" indent="-318407" algn="l">
              <a:spcBef>
                <a:spcPts val="3200"/>
              </a:spcBef>
              <a:buSzPct val="75000"/>
              <a:buChar char="•"/>
              <a:defRPr sz="2600"/>
            </a:lvl4pPr>
            <a:lvl5pPr marL="1690007" indent="-318407" algn="l">
              <a:spcBef>
                <a:spcPts val="3200"/>
              </a:spcBef>
              <a:buSzPct val="75000"/>
              <a:buChar char="•"/>
              <a:defRPr sz="26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68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uc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Body Level One…"/>
          <p:cNvSpPr>
            <a:spLocks noGrp="1"/>
          </p:cNvSpPr>
          <p:nvPr>
            <p:ph type="body" sz="half" idx="1"/>
          </p:nvPr>
        </p:nvSpPr>
        <p:spPr>
          <a:xfrm>
            <a:off x="2339974" y="2171699"/>
            <a:ext cx="8324852" cy="5410202"/>
          </a:xfrm>
          <a:prstGeom prst="rect">
            <a:avLst/>
          </a:prstGeom>
        </p:spPr>
        <p:txBody>
          <a:bodyPr anchor="ctr"/>
          <a:lstStyle>
            <a:lvl1pPr marL="419805" indent="-419805" algn="l">
              <a:spcBef>
                <a:spcPts val="4200"/>
              </a:spcBef>
              <a:buSzPct val="75000"/>
              <a:buChar char="•"/>
              <a:defRPr sz="3400"/>
            </a:lvl1pPr>
            <a:lvl2pPr marL="864305" indent="-419805" algn="l">
              <a:spcBef>
                <a:spcPts val="4200"/>
              </a:spcBef>
              <a:buSzPct val="75000"/>
              <a:buChar char="•"/>
              <a:defRPr sz="3400"/>
            </a:lvl2pPr>
            <a:lvl3pPr marL="1308805" indent="-419805" algn="l">
              <a:spcBef>
                <a:spcPts val="4200"/>
              </a:spcBef>
              <a:buSzPct val="75000"/>
              <a:buChar char="•"/>
              <a:defRPr sz="3400"/>
            </a:lvl3pPr>
            <a:lvl4pPr marL="1753305" indent="-419805" algn="l">
              <a:spcBef>
                <a:spcPts val="4200"/>
              </a:spcBef>
              <a:buSzPct val="75000"/>
              <a:buChar char="•"/>
              <a:defRPr sz="3400"/>
            </a:lvl4pPr>
            <a:lvl5pPr marL="2197805" indent="-419805" algn="l">
              <a:spcBef>
                <a:spcPts val="4200"/>
              </a:spcBef>
              <a:buSzPct val="75000"/>
              <a:buChar char="•"/>
              <a:defRPr sz="3400"/>
            </a:lvl5pPr>
          </a:lstStyle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7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 -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Image"/>
          <p:cNvSpPr>
            <a:spLocks noGrp="1"/>
          </p:cNvSpPr>
          <p:nvPr>
            <p:ph type="pic" sz="quarter" idx="13"/>
          </p:nvPr>
        </p:nvSpPr>
        <p:spPr>
          <a:xfrm>
            <a:off x="6664325" y="5038725"/>
            <a:ext cx="4000501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Image"/>
          <p:cNvSpPr>
            <a:spLocks noGrp="1"/>
          </p:cNvSpPr>
          <p:nvPr>
            <p:ph type="pic" sz="quarter" idx="14"/>
          </p:nvPr>
        </p:nvSpPr>
        <p:spPr>
          <a:xfrm>
            <a:off x="6668988" y="1885949"/>
            <a:ext cx="4000502" cy="2828926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5" name="Image"/>
          <p:cNvSpPr>
            <a:spLocks noGrp="1"/>
          </p:cNvSpPr>
          <p:nvPr>
            <p:ph type="pic" sz="quarter" idx="15"/>
          </p:nvPr>
        </p:nvSpPr>
        <p:spPr>
          <a:xfrm>
            <a:off x="2339974" y="1885949"/>
            <a:ext cx="4000502" cy="5981702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6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Ci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-Gilles Allain"/>
          <p:cNvSpPr>
            <a:spLocks noGrp="1"/>
          </p:cNvSpPr>
          <p:nvPr>
            <p:ph type="body" sz="quarter" idx="13"/>
          </p:nvPr>
        </p:nvSpPr>
        <p:spPr>
          <a:xfrm>
            <a:off x="2578099" y="5991225"/>
            <a:ext cx="7848602" cy="406400"/>
          </a:xfrm>
          <a:prstGeom prst="rect">
            <a:avLst/>
          </a:prstGeom>
        </p:spPr>
        <p:txBody>
          <a:bodyPr>
            <a:spAutoFit/>
          </a:bodyPr>
          <a:lstStyle>
            <a:lvl1pPr>
              <a:defRPr sz="2200">
                <a:latin typeface="Helvetica"/>
                <a:ea typeface="Helvetica"/>
                <a:cs typeface="Helvetica"/>
                <a:sym typeface="Helvetica"/>
              </a:defRPr>
            </a:lvl1pPr>
          </a:lstStyle>
          <a:p>
            <a:r>
              <a:t>-Gilles Allain</a:t>
            </a:r>
          </a:p>
        </p:txBody>
      </p:sp>
      <p:sp>
        <p:nvSpPr>
          <p:cNvPr id="94" name="« Saisissez une citation ici. »"/>
          <p:cNvSpPr>
            <a:spLocks noGrp="1"/>
          </p:cNvSpPr>
          <p:nvPr>
            <p:ph type="body" sz="quarter" idx="14"/>
          </p:nvPr>
        </p:nvSpPr>
        <p:spPr>
          <a:xfrm>
            <a:off x="2578099" y="4365625"/>
            <a:ext cx="7848602" cy="622301"/>
          </a:xfrm>
          <a:prstGeom prst="rect">
            <a:avLst/>
          </a:prstGeom>
        </p:spPr>
        <p:txBody>
          <a:bodyPr anchor="ctr">
            <a:spAutoFit/>
          </a:bodyPr>
          <a:lstStyle>
            <a:lvl1pPr>
              <a:defRPr sz="3600"/>
            </a:lvl1pPr>
          </a:lstStyle>
          <a:p>
            <a:r>
              <a:t>« Saisissez une citation ici. » </a:t>
            </a:r>
          </a:p>
        </p:txBody>
      </p:sp>
      <p:sp>
        <p:nvSpPr>
          <p:cNvPr id="95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Image"/>
          <p:cNvSpPr>
            <a:spLocks noGrp="1"/>
          </p:cNvSpPr>
          <p:nvPr>
            <p:ph type="pic" idx="13"/>
          </p:nvPr>
        </p:nvSpPr>
        <p:spPr>
          <a:xfrm>
            <a:off x="1625599" y="1219199"/>
            <a:ext cx="9753602" cy="7315201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103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Vier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lide Number"/>
          <p:cNvSpPr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t>‹#›</a:t>
            </a:fld>
            <a:endParaRPr/>
          </a:p>
        </p:txBody>
      </p:sp>
    </p:spTree>
  </p:cSld>
  <p:clrMapOvr>
    <a:masterClrMapping/>
  </p:clrMapOvr>
  <p:transition xmlns:p14="http://schemas.microsoft.com/office/powerpoint/2010/main" spd="med"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Text"/>
          <p:cNvSpPr>
            <a:spLocks noGrp="1"/>
          </p:cNvSpPr>
          <p:nvPr>
            <p:ph type="title"/>
          </p:nvPr>
        </p:nvSpPr>
        <p:spPr>
          <a:xfrm>
            <a:off x="2578099" y="2447924"/>
            <a:ext cx="7848602" cy="2476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b">
            <a:normAutofit/>
          </a:bodyPr>
          <a:lstStyle/>
          <a:p>
            <a:r>
              <a:t>Title Text</a:t>
            </a:r>
          </a:p>
        </p:txBody>
      </p:sp>
      <p:sp>
        <p:nvSpPr>
          <p:cNvPr id="3" name="Body Level One…"/>
          <p:cNvSpPr>
            <a:spLocks noGrp="1"/>
          </p:cNvSpPr>
          <p:nvPr>
            <p:ph type="body" idx="1"/>
          </p:nvPr>
        </p:nvSpPr>
        <p:spPr>
          <a:xfrm>
            <a:off x="2578099" y="4991100"/>
            <a:ext cx="7848602" cy="84772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>
            <a:normAutofit/>
          </a:bodyPr>
          <a:lstStyle/>
          <a:p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lide Number"/>
          <p:cNvSpPr>
            <a:spLocks noGrp="1"/>
          </p:cNvSpPr>
          <p:nvPr>
            <p:ph type="sldNum" sz="quarter" idx="2"/>
          </p:nvPr>
        </p:nvSpPr>
        <p:spPr>
          <a:xfrm>
            <a:off x="6340208" y="8158162"/>
            <a:ext cx="314859" cy="317501"/>
          </a:xfrm>
          <a:prstGeom prst="rect">
            <a:avLst/>
          </a:prstGeom>
          <a:ln w="3175">
            <a:miter lim="400000"/>
          </a:ln>
        </p:spPr>
        <p:txBody>
          <a:bodyPr wrap="none" lIns="38100" tIns="38100" rIns="38100" bIns="38100">
            <a:spAutoFit/>
          </a:bodyPr>
          <a:lstStyle>
            <a:lvl1pPr>
              <a:defRPr sz="16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lvl1pPr>
          </a:lstStyle>
          <a:p>
            <a:fld id="{86CB4B4D-7CA3-9044-876B-883B54F8677D}" type="slidenum"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3" r:id="rId3"/>
    <p:sldLayoutId id="2147483655" r:id="rId4"/>
    <p:sldLayoutId id="2147483656" r:id="rId5"/>
    <p:sldLayoutId id="2147483657" r:id="rId6"/>
    <p:sldLayoutId id="2147483658" r:id="rId7"/>
    <p:sldLayoutId id="2147483659" r:id="rId8"/>
    <p:sldLayoutId id="2147483660" r:id="rId9"/>
  </p:sldLayoutIdLst>
  <p:transition xmlns:p14="http://schemas.microsoft.com/office/powerpoint/2010/main" spd="med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78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titleStyle>
    <p:body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3000" b="0" i="0" u="none" strike="noStrike" cap="none" spc="0" baseline="0">
          <a:ln>
            <a:noFill/>
          </a:ln>
          <a:solidFill>
            <a:srgbClr val="000000"/>
          </a:solidFill>
          <a:uFillTx/>
          <a:latin typeface="+mn-lt"/>
          <a:ea typeface="+mn-ea"/>
          <a:cs typeface="+mn-cs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1pPr>
      <a:lvl2pPr marL="0" marR="0" indent="228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2pPr>
      <a:lvl3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3pPr>
      <a:lvl4pPr marL="0" marR="0" indent="685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4pPr>
      <a:lvl5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5pPr>
      <a:lvl6pPr marL="0" marR="0" indent="11430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6pPr>
      <a:lvl7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7pPr>
      <a:lvl8pPr marL="0" marR="0" indent="1600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sz="1600" b="0" i="0" u="none" strike="noStrike" cap="none" spc="0" baseline="0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4" Type="http://schemas.openxmlformats.org/officeDocument/2006/relationships/hyperlink" Target="http://lewagon.github.io/landing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hyperlink" Target="http://lewagon.github.io/landing" TargetMode="Externa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lewagon.org" TargetMode="Externa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4" Type="http://schemas.openxmlformats.org/officeDocument/2006/relationships/hyperlink" Target="http://open.wechat.com/cgi-bin/newreadtemplate?t=overseas_open/docs/mini-programs/development/component/button%23component_button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2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3.png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24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25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6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.png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9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.png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4.png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5.pn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6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7.png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9.png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.png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4" Type="http://schemas.openxmlformats.org/officeDocument/2006/relationships/hyperlink" Target="https://developer.mozilla.org/en-US/docs/Web/CSS/linear-gradient" TargetMode="External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5.png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4" Type="http://schemas.openxmlformats.org/officeDocument/2006/relationships/image" Target="../media/image47.png"/><Relationship Id="rId5" Type="http://schemas.openxmlformats.org/officeDocument/2006/relationships/image" Target="../media/image4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4" Type="http://schemas.openxmlformats.org/officeDocument/2006/relationships/image" Target="../media/image48.tiff"/><Relationship Id="rId5" Type="http://schemas.openxmlformats.org/officeDocument/2006/relationships/image" Target="../media/image47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4" Type="http://schemas.openxmlformats.org/officeDocument/2006/relationships/image" Target="../media/image48.tiff"/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4" Type="http://schemas.openxmlformats.org/officeDocument/2006/relationships/image" Target="../media/image47.png"/><Relationship Id="rId5" Type="http://schemas.openxmlformats.org/officeDocument/2006/relationships/image" Target="../media/image48.tiff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.png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github.com/dengel29/wx-basix/blob/master/README.md" TargetMode="Externa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hyperlink" Target="http://lewagon.com/chengdu" TargetMode="External"/><Relationship Id="rId4" Type="http://schemas.openxmlformats.org/officeDocument/2006/relationships/image" Target="../media/image55.png"/><Relationship Id="rId1" Type="http://schemas.openxmlformats.org/officeDocument/2006/relationships/slideLayout" Target="../slideLayouts/slideLayout2.xml"/><Relationship Id="rId2" Type="http://schemas.openxmlformats.org/officeDocument/2006/relationships/hyperlink" Target="http://open.wechat.com/cgi-bin/newreadtemplate?t=overseas_open/docs/mini-programs/development/brief-tutorial%23development_brief-tutorial" TargetMode="Externa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6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DE48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2h-landing"/>
          <p:cNvSpPr/>
          <p:nvPr/>
        </p:nvSpPr>
        <p:spPr>
          <a:xfrm>
            <a:off x="2030780" y="445417"/>
            <a:ext cx="8943246" cy="3985706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12700">
                <a:solidFill>
                  <a:srgbClr val="FFFFFF"/>
                </a:solidFill>
              </a:defRPr>
            </a:lvl1pPr>
          </a:lstStyle>
          <a:p>
            <a:pPr>
              <a:defRPr sz="10200"/>
            </a:pPr>
            <a:r>
              <a:rPr lang="en-US" sz="12700" dirty="0" smtClean="0">
                <a:latin typeface="Avenir Medium"/>
                <a:cs typeface="Avenir Medium"/>
              </a:rPr>
              <a:t>The 2-Hour </a:t>
            </a:r>
          </a:p>
          <a:p>
            <a:pPr>
              <a:defRPr sz="10200"/>
            </a:pPr>
            <a:r>
              <a:rPr lang="en-US" sz="12700" dirty="0" smtClean="0">
                <a:latin typeface="Avenir Medium"/>
                <a:cs typeface="Avenir Medium"/>
              </a:rPr>
              <a:t>WeChat MP</a:t>
            </a:r>
            <a:endParaRPr lang="en-US" sz="2000" dirty="0">
              <a:latin typeface="Avenir Medium"/>
              <a:cs typeface="Avenir Medium"/>
            </a:endParaRPr>
          </a:p>
        </p:txBody>
      </p:sp>
      <p:pic>
        <p:nvPicPr>
          <p:cNvPr id="2" name="Picture 1" descr="white_logo_white_font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1437" y="7195256"/>
            <a:ext cx="6342242" cy="2139838"/>
          </a:xfrm>
          <a:prstGeom prst="rect">
            <a:avLst/>
          </a:prstGeom>
        </p:spPr>
      </p:pic>
      <p:sp>
        <p:nvSpPr>
          <p:cNvPr id="6" name="http://lewagon.github.io/landing"/>
          <p:cNvSpPr/>
          <p:nvPr/>
        </p:nvSpPr>
        <p:spPr>
          <a:xfrm>
            <a:off x="539717" y="6241263"/>
            <a:ext cx="12729262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u="sng">
                <a:solidFill>
                  <a:schemeClr val="accent1">
                    <a:satOff val="-3355"/>
                    <a:lumOff val="26614"/>
                  </a:schemeClr>
                </a:solidFill>
                <a:hlinkClick r:id="rId4"/>
              </a:defRPr>
            </a:lvl1pPr>
          </a:lstStyle>
          <a:p>
            <a:pPr>
              <a:defRPr u="none"/>
            </a:pPr>
            <a:r>
              <a:rPr lang="en-US" sz="4400" b="0" dirty="0">
                <a:solidFill>
                  <a:schemeClr val="bg1"/>
                </a:solidFill>
                <a:latin typeface="Avenir Medium"/>
                <a:cs typeface="Avenir Medium"/>
              </a:rPr>
              <a:t>https://</a:t>
            </a:r>
            <a:r>
              <a:rPr lang="en-US" sz="4400" b="0" dirty="0" err="1">
                <a:solidFill>
                  <a:schemeClr val="bg1"/>
                </a:solidFill>
                <a:latin typeface="Avenir Medium"/>
                <a:cs typeface="Avenir Medium"/>
              </a:rPr>
              <a:t>github.com</a:t>
            </a:r>
            <a:r>
              <a:rPr lang="en-US" sz="4400" b="0" dirty="0">
                <a:solidFill>
                  <a:schemeClr val="bg1"/>
                </a:solidFill>
                <a:latin typeface="Avenir Medium"/>
                <a:cs typeface="Avenir Medium"/>
              </a:rPr>
              <a:t>/dengel29/</a:t>
            </a:r>
            <a:r>
              <a:rPr lang="en-US" sz="4400" b="0" dirty="0" err="1">
                <a:solidFill>
                  <a:schemeClr val="bg1"/>
                </a:solidFill>
                <a:latin typeface="Avenir Medium"/>
                <a:cs typeface="Avenir Medium"/>
              </a:rPr>
              <a:t>wx-basix</a:t>
            </a:r>
            <a:endParaRPr sz="4400" b="0" u="sng" dirty="0">
              <a:solidFill>
                <a:schemeClr val="bg1"/>
              </a:solidFill>
              <a:latin typeface="Avenir Medium"/>
              <a:cs typeface="Avenir Medium"/>
              <a:hlinkClick r:id="rId4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37749" y="4317659"/>
            <a:ext cx="8897706" cy="192360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r>
              <a:rPr lang="en-US" altLang="zh-CN" sz="6000" b="0" dirty="0">
                <a:latin typeface="Avenir Medium"/>
                <a:cs typeface="Avenir Medium"/>
              </a:rPr>
              <a:t>n</a:t>
            </a:r>
            <a:r>
              <a:rPr lang="en-US" sz="6000" b="0" dirty="0" smtClean="0">
                <a:latin typeface="Avenir Medium"/>
                <a:cs typeface="Avenir Medium"/>
              </a:rPr>
              <a:t>etwork:</a:t>
            </a:r>
            <a:r>
              <a:rPr lang="zh-CN" altLang="zh-CN" sz="6000" b="0" dirty="0">
                <a:latin typeface="Avenir Medium"/>
                <a:cs typeface="Avenir Medium"/>
              </a:rPr>
              <a:t> </a:t>
            </a:r>
            <a:r>
              <a:rPr lang="en-US" altLang="zh-CN" sz="6000" b="0" dirty="0" smtClean="0">
                <a:latin typeface="Avenir Medium"/>
                <a:cs typeface="Avenir Medium"/>
              </a:rPr>
              <a:t>Walnut</a:t>
            </a:r>
            <a:endParaRPr lang="en-US" sz="6000" b="0" dirty="0" smtClean="0">
              <a:latin typeface="Avenir Medium"/>
              <a:cs typeface="Avenir Medium"/>
            </a:endParaRPr>
          </a:p>
          <a:p>
            <a:r>
              <a:rPr lang="en-US" sz="6000" b="0" dirty="0" err="1" smtClean="0">
                <a:latin typeface="Avenir Medium"/>
                <a:cs typeface="Avenir Medium"/>
              </a:rPr>
              <a:t>wifi</a:t>
            </a:r>
            <a:r>
              <a:rPr lang="en-US" sz="6000" b="0" dirty="0" smtClean="0">
                <a:latin typeface="Avenir Medium"/>
                <a:cs typeface="Avenir Medium"/>
              </a:rPr>
              <a:t> </a:t>
            </a:r>
            <a:r>
              <a:rPr lang="en-US" sz="6000" b="0" dirty="0">
                <a:latin typeface="Avenir Medium"/>
                <a:cs typeface="Avenir Medium"/>
              </a:rPr>
              <a:t>password</a:t>
            </a:r>
            <a:r>
              <a:rPr lang="en-US" sz="6000" b="0" dirty="0" smtClean="0">
                <a:latin typeface="Avenir Medium"/>
                <a:cs typeface="Avenir Medium"/>
              </a:rPr>
              <a:t>:</a:t>
            </a:r>
            <a:r>
              <a:rPr lang="zh-CN" altLang="en-US" sz="6000" b="0" dirty="0" smtClean="0">
                <a:latin typeface="Avenir Medium"/>
                <a:cs typeface="Avenir Medium"/>
              </a:rPr>
              <a:t> </a:t>
            </a:r>
            <a:r>
              <a:rPr lang="en-US" altLang="zh-CN" sz="6000" b="0" dirty="0" smtClean="0">
                <a:latin typeface="Avenir Medium"/>
                <a:cs typeface="Avenir Medium"/>
              </a:rPr>
              <a:t>walnut0o0</a:t>
            </a:r>
            <a:endParaRPr lang="en-US" sz="6000" b="0" dirty="0">
              <a:latin typeface="Avenir Medium"/>
              <a:cs typeface="Avenir Medium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0380842" y="4736957"/>
            <a:ext cx="77009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5-15 at 12.06.22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35325"/>
            <a:ext cx="13004800" cy="6813495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381105" y="304355"/>
            <a:ext cx="8365614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Congrats, you’re in!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233623561"/>
      </p:ext>
    </p:extLst>
  </p:cSld>
  <p:clrMapOvr>
    <a:masterClrMapping/>
  </p:clrMapOvr>
  <p:transition xmlns:p14="http://schemas.microsoft.com/office/powerpoint/2010/main" spd="med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381105" y="3971629"/>
            <a:ext cx="8365614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Quick Tour of IDE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76091817"/>
      </p:ext>
    </p:extLst>
  </p:cSld>
  <p:clrMapOvr>
    <a:masterClrMapping/>
  </p:clrMapOvr>
  <p:transition xmlns:p14="http://schemas.microsoft.com/office/powerpoint/2010/main" spd="med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25451"/>
            <a:ext cx="13004800" cy="2476501"/>
          </a:xfrm>
        </p:spPr>
        <p:txBody>
          <a:bodyPr/>
          <a:lstStyle/>
          <a:p>
            <a:r>
              <a:rPr lang="en-US" b="1" dirty="0" smtClean="0">
                <a:latin typeface="Helvetica"/>
                <a:cs typeface="Helvetica"/>
              </a:rPr>
              <a:t>Your Building Blocks</a:t>
            </a:r>
            <a:endParaRPr lang="en-US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83757210"/>
      </p:ext>
    </p:extLst>
  </p:cSld>
  <p:clrMapOvr>
    <a:masterClrMapping/>
  </p:clrMapOvr>
  <p:transition xmlns:p14="http://schemas.microsoft.com/office/powerpoint/2010/main" spd="med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tructure"/>
          <p:cNvSpPr/>
          <p:nvPr/>
        </p:nvSpPr>
        <p:spPr>
          <a:xfrm>
            <a:off x="4096522" y="596900"/>
            <a:ext cx="460533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tructure</a:t>
            </a:r>
          </a:p>
        </p:txBody>
      </p:sp>
      <p:sp>
        <p:nvSpPr>
          <p:cNvPr id="162" name="Structure your content"/>
          <p:cNvSpPr/>
          <p:nvPr/>
        </p:nvSpPr>
        <p:spPr>
          <a:xfrm>
            <a:off x="3995870" y="7774516"/>
            <a:ext cx="5283994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 b="0"/>
            </a:pPr>
            <a:r>
              <a:rPr b="1"/>
              <a:t>Structure</a:t>
            </a:r>
            <a:r>
              <a:t> your content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4877133" y="4145492"/>
            <a:ext cx="3053655" cy="10926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Futura"/>
                <a:ea typeface="Helvetica"/>
                <a:cs typeface="Futura"/>
                <a:sym typeface="Helvetica"/>
              </a:rPr>
              <a:t>WXML</a:t>
            </a:r>
            <a:endParaRPr kumimoji="0" lang="en-US" sz="660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Futura"/>
              <a:ea typeface="Helvetica"/>
              <a:cs typeface="Futur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Design"/>
          <p:cNvSpPr/>
          <p:nvPr/>
        </p:nvSpPr>
        <p:spPr>
          <a:xfrm>
            <a:off x="4661077" y="596900"/>
            <a:ext cx="347622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D</a:t>
            </a:r>
            <a:r>
              <a:rPr>
                <a:solidFill>
                  <a:srgbClr val="000000"/>
                </a:solidFill>
              </a:rPr>
              <a:t>esign</a:t>
            </a:r>
          </a:p>
        </p:txBody>
      </p:sp>
      <p:sp>
        <p:nvSpPr>
          <p:cNvPr id="166" name="Design your content"/>
          <p:cNvSpPr/>
          <p:nvPr/>
        </p:nvSpPr>
        <p:spPr>
          <a:xfrm>
            <a:off x="2165723" y="7771168"/>
            <a:ext cx="8944306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 b="0"/>
            </a:pPr>
            <a:r>
              <a:rPr b="1" dirty="0"/>
              <a:t>Design</a:t>
            </a:r>
            <a:r>
              <a:rPr dirty="0"/>
              <a:t> </a:t>
            </a:r>
            <a:r>
              <a:rPr lang="en-US" dirty="0" smtClean="0"/>
              <a:t>the colors, size and positioning</a:t>
            </a:r>
            <a:endParaRPr dirty="0"/>
          </a:p>
        </p:txBody>
      </p:sp>
      <p:sp>
        <p:nvSpPr>
          <p:cNvPr id="2" name="TextBox 1"/>
          <p:cNvSpPr txBox="1"/>
          <p:nvPr/>
        </p:nvSpPr>
        <p:spPr>
          <a:xfrm>
            <a:off x="5105366" y="3891482"/>
            <a:ext cx="2820904" cy="109260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6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Futura"/>
                <a:ea typeface="Helvetica"/>
                <a:cs typeface="Futura"/>
                <a:sym typeface="Helvetica"/>
              </a:rPr>
              <a:t>WXSS</a:t>
            </a:r>
            <a:endParaRPr kumimoji="0" lang="en-US" sz="66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Futura"/>
              <a:ea typeface="Helvetica"/>
              <a:cs typeface="Futur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Animation"/>
          <p:cNvSpPr/>
          <p:nvPr/>
        </p:nvSpPr>
        <p:spPr>
          <a:xfrm>
            <a:off x="3871296" y="596900"/>
            <a:ext cx="5055791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A</a:t>
            </a:r>
            <a:r>
              <a:rPr>
                <a:solidFill>
                  <a:srgbClr val="000000"/>
                </a:solidFill>
              </a:rPr>
              <a:t>nimation</a:t>
            </a:r>
          </a:p>
        </p:txBody>
      </p:sp>
      <p:sp>
        <p:nvSpPr>
          <p:cNvPr id="170" name="Animate your content"/>
          <p:cNvSpPr/>
          <p:nvPr/>
        </p:nvSpPr>
        <p:spPr>
          <a:xfrm>
            <a:off x="4122870" y="7774516"/>
            <a:ext cx="5029994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 b="0"/>
            </a:pPr>
            <a:r>
              <a:rPr b="1" dirty="0"/>
              <a:t>Animate</a:t>
            </a:r>
            <a:r>
              <a:rPr dirty="0"/>
              <a:t> your </a:t>
            </a:r>
            <a:r>
              <a:rPr dirty="0" smtClean="0"/>
              <a:t>content</a:t>
            </a:r>
            <a:endParaRPr dirty="0"/>
          </a:p>
        </p:txBody>
      </p:sp>
      <p:pic>
        <p:nvPicPr>
          <p:cNvPr id="17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62400" y="2336800"/>
            <a:ext cx="5080000" cy="5080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HTML"/>
          <p:cNvSpPr/>
          <p:nvPr/>
        </p:nvSpPr>
        <p:spPr>
          <a:xfrm>
            <a:off x="4482001" y="744464"/>
            <a:ext cx="3834383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altLang="zh-CN" sz="6000" dirty="0" smtClean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Futura"/>
                <a:cs typeface="Futura"/>
              </a:rPr>
              <a:t>3.</a:t>
            </a:r>
            <a:r>
              <a:rPr lang="zh-CN" altLang="en-US" sz="6000" dirty="0" smtClean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Futura"/>
                <a:cs typeface="Futura"/>
              </a:rPr>
              <a:t> </a:t>
            </a:r>
            <a:r>
              <a:rPr lang="en-US" sz="6000" dirty="0" smtClean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  <a:latin typeface="Futura"/>
                <a:cs typeface="Futura"/>
              </a:rPr>
              <a:t>W</a:t>
            </a:r>
            <a:r>
              <a:rPr lang="en-US" sz="6000" dirty="0" smtClean="0">
                <a:solidFill>
                  <a:schemeClr val="tx1"/>
                </a:solidFill>
                <a:latin typeface="Futura"/>
                <a:cs typeface="Futura"/>
              </a:rPr>
              <a:t>X</a:t>
            </a:r>
            <a:r>
              <a:rPr sz="6000" dirty="0" smtClean="0">
                <a:solidFill>
                  <a:srgbClr val="000000"/>
                </a:solidFill>
                <a:latin typeface="Futura"/>
                <a:cs typeface="Futura"/>
              </a:rPr>
              <a:t>ML</a:t>
            </a:r>
            <a:endParaRPr sz="6000" dirty="0">
              <a:solidFill>
                <a:srgbClr val="000000"/>
              </a:solidFill>
              <a:latin typeface="Futura"/>
              <a:cs typeface="Futura"/>
            </a:endParaRPr>
          </a:p>
        </p:txBody>
      </p:sp>
      <p:sp>
        <p:nvSpPr>
          <p:cNvPr id="174" name="Without structure, no design"/>
          <p:cNvSpPr/>
          <p:nvPr/>
        </p:nvSpPr>
        <p:spPr>
          <a:xfrm>
            <a:off x="1163679" y="3675815"/>
            <a:ext cx="10423451" cy="19236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 b="0"/>
            </a:pPr>
            <a:r>
              <a:rPr dirty="0"/>
              <a:t>Without </a:t>
            </a:r>
            <a:r>
              <a:rPr b="1" dirty="0" smtClean="0"/>
              <a:t>structure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or</a:t>
            </a:r>
            <a:r>
              <a:rPr lang="zh-CN" altLang="en-US" b="1" dirty="0" smtClean="0"/>
              <a:t> </a:t>
            </a:r>
            <a:r>
              <a:rPr lang="en-US" altLang="zh-CN" b="1" dirty="0" smtClean="0"/>
              <a:t>content</a:t>
            </a:r>
            <a:r>
              <a:rPr dirty="0" smtClean="0"/>
              <a:t>, </a:t>
            </a:r>
            <a:endParaRPr lang="en-US" dirty="0" smtClean="0"/>
          </a:p>
          <a:p>
            <a:pPr>
              <a:defRPr sz="6000" b="0"/>
            </a:pPr>
            <a:r>
              <a:rPr lang="en-US" dirty="0" smtClean="0"/>
              <a:t>we </a:t>
            </a:r>
            <a:r>
              <a:rPr lang="en-US" dirty="0" smtClean="0"/>
              <a:t>cannot </a:t>
            </a:r>
            <a:r>
              <a:rPr dirty="0" smtClean="0"/>
              <a:t>design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Core syntax"/>
          <p:cNvSpPr/>
          <p:nvPr/>
        </p:nvSpPr>
        <p:spPr>
          <a:xfrm>
            <a:off x="3446640" y="596900"/>
            <a:ext cx="5905104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ore syntax</a:t>
            </a:r>
          </a:p>
        </p:txBody>
      </p:sp>
      <p:pic>
        <p:nvPicPr>
          <p:cNvPr id="21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489049"/>
            <a:ext cx="13004800" cy="629950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yntax example"/>
          <p:cNvSpPr/>
          <p:nvPr/>
        </p:nvSpPr>
        <p:spPr>
          <a:xfrm>
            <a:off x="2482956" y="590576"/>
            <a:ext cx="7832473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/>
              <a:t>S</a:t>
            </a:r>
            <a:r>
              <a:rPr lang="en-US" dirty="0">
                <a:solidFill>
                  <a:srgbClr val="000000"/>
                </a:solidFill>
              </a:rPr>
              <a:t>yntax example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13" name="&lt;a href=“http://lewagon.org” target=“_blank”&gt;…"/>
          <p:cNvSpPr/>
          <p:nvPr/>
        </p:nvSpPr>
        <p:spPr>
          <a:xfrm>
            <a:off x="111119" y="3385318"/>
            <a:ext cx="12334121" cy="1154162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lvl="1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smtClean="0">
                <a:solidFill>
                  <a:srgbClr val="C82506"/>
                </a:solidFill>
              </a:rPr>
              <a:t>&lt;</a:t>
            </a:r>
            <a:r>
              <a:rPr lang="en-US" dirty="0" smtClean="0">
                <a:solidFill>
                  <a:srgbClr val="C82506"/>
                </a:solidFill>
              </a:rPr>
              <a:t>text</a:t>
            </a:r>
            <a:r>
              <a:rPr dirty="0" smtClean="0">
                <a:solidFill>
                  <a:srgbClr val="C82506"/>
                </a:solidFill>
              </a:rPr>
              <a:t>&gt;</a:t>
            </a:r>
            <a:r>
              <a:rPr lang="en-US" dirty="0" smtClean="0">
                <a:solidFill>
                  <a:srgbClr val="000000"/>
                </a:solidFill>
              </a:rPr>
              <a:t>Start!</a:t>
            </a:r>
            <a:r>
              <a:rPr dirty="0" smtClean="0">
                <a:solidFill>
                  <a:srgbClr val="C82506"/>
                </a:solidFill>
              </a:rPr>
              <a:t>&lt;/</a:t>
            </a:r>
            <a:r>
              <a:rPr lang="en-US" dirty="0" smtClean="0">
                <a:solidFill>
                  <a:srgbClr val="C82506"/>
                </a:solidFill>
              </a:rPr>
              <a:t>text</a:t>
            </a:r>
            <a:r>
              <a:rPr dirty="0" smtClean="0">
                <a:solidFill>
                  <a:srgbClr val="C82506"/>
                </a:solidFill>
              </a:rPr>
              <a:t>&gt;</a:t>
            </a:r>
            <a:r>
              <a:rPr dirty="0">
                <a:solidFill>
                  <a:srgbClr val="C82506"/>
                </a:solidFill>
              </a:rPr>
              <a:t/>
            </a:r>
            <a:br>
              <a:rPr dirty="0">
                <a:solidFill>
                  <a:srgbClr val="C82506"/>
                </a:solidFill>
              </a:rPr>
            </a:br>
            <a:endParaRPr dirty="0">
              <a:solidFill>
                <a:srgbClr val="C82506"/>
              </a:solidFill>
            </a:endParaRPr>
          </a:p>
        </p:txBody>
      </p:sp>
      <p:sp>
        <p:nvSpPr>
          <p:cNvPr id="215" name="Line"/>
          <p:cNvSpPr/>
          <p:nvPr/>
        </p:nvSpPr>
        <p:spPr>
          <a:xfrm flipH="1">
            <a:off x="2692398" y="4095918"/>
            <a:ext cx="1" cy="2000084"/>
          </a:xfrm>
          <a:prstGeom prst="lin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6" name="What is the tag name?…"/>
          <p:cNvSpPr/>
          <p:nvPr/>
        </p:nvSpPr>
        <p:spPr>
          <a:xfrm>
            <a:off x="5742842" y="6545014"/>
            <a:ext cx="5190837" cy="16927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500" b="0"/>
            </a:pPr>
            <a:r>
              <a:rPr dirty="0"/>
              <a:t>What is the </a:t>
            </a:r>
            <a:r>
              <a:rPr b="1" dirty="0"/>
              <a:t>tag</a:t>
            </a:r>
            <a:r>
              <a:rPr dirty="0"/>
              <a:t> </a:t>
            </a:r>
            <a:r>
              <a:rPr b="1" dirty="0"/>
              <a:t>name</a:t>
            </a:r>
            <a:r>
              <a:rPr dirty="0"/>
              <a:t>?</a:t>
            </a:r>
          </a:p>
          <a:p>
            <a:pPr algn="l">
              <a:defRPr sz="3500" b="0"/>
            </a:pPr>
            <a:r>
              <a:rPr dirty="0"/>
              <a:t>What is the </a:t>
            </a:r>
            <a:r>
              <a:rPr b="1" dirty="0"/>
              <a:t>content</a:t>
            </a:r>
            <a:r>
              <a:rPr dirty="0"/>
              <a:t>?</a:t>
            </a:r>
          </a:p>
          <a:p>
            <a:pPr algn="l">
              <a:defRPr sz="3500" b="0"/>
            </a:pPr>
            <a:r>
              <a:rPr lang="en-US" dirty="0" smtClean="0"/>
              <a:t>Are there any </a:t>
            </a:r>
            <a:r>
              <a:rPr b="1" dirty="0" smtClean="0"/>
              <a:t>attributes</a:t>
            </a:r>
            <a:r>
              <a:rPr dirty="0"/>
              <a:t>?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279609" y="6683513"/>
            <a:ext cx="2825577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Start</a:t>
            </a:r>
            <a:r>
              <a:rPr kumimoji="0" lang="en-US" altLang="zh-CN" sz="40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!</a:t>
            </a:r>
            <a:endParaRPr kumimoji="0" lang="en-US" sz="4000" b="0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0757126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HTML - titles"/>
          <p:cNvSpPr/>
          <p:nvPr/>
        </p:nvSpPr>
        <p:spPr>
          <a:xfrm>
            <a:off x="3425723" y="590576"/>
            <a:ext cx="5946940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 smtClean="0"/>
              <a:t>W</a:t>
            </a:r>
            <a:r>
              <a:rPr lang="en-US" dirty="0" smtClean="0">
                <a:solidFill>
                  <a:srgbClr val="000000"/>
                </a:solidFill>
              </a:rPr>
              <a:t>X</a:t>
            </a:r>
            <a:r>
              <a:rPr dirty="0" smtClean="0">
                <a:solidFill>
                  <a:srgbClr val="000000"/>
                </a:solidFill>
              </a:rPr>
              <a:t>ML </a:t>
            </a:r>
            <a:r>
              <a:rPr dirty="0">
                <a:solidFill>
                  <a:srgbClr val="000000"/>
                </a:solidFill>
              </a:rPr>
              <a:t>- </a:t>
            </a:r>
            <a:r>
              <a:rPr lang="en-US" dirty="0" smtClean="0">
                <a:solidFill>
                  <a:srgbClr val="000000"/>
                </a:solidFill>
              </a:rPr>
              <a:t>text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19" name="&lt;h1&gt;[...]&lt;/h1&gt;…"/>
          <p:cNvSpPr/>
          <p:nvPr/>
        </p:nvSpPr>
        <p:spPr>
          <a:xfrm>
            <a:off x="3425723" y="2412145"/>
            <a:ext cx="6122414" cy="16927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lvl="1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smtClean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chemeClr val="accent5"/>
                </a:solidFill>
              </a:rPr>
              <a:t>text</a:t>
            </a:r>
            <a:r>
              <a:rPr dirty="0" smtClean="0">
                <a:solidFill>
                  <a:srgbClr val="000000"/>
                </a:solidFill>
              </a:rPr>
              <a:t>&gt;</a:t>
            </a:r>
            <a:r>
              <a:rPr lang="en-US" dirty="0" smtClean="0">
                <a:solidFill>
                  <a:srgbClr val="000000"/>
                </a:solidFill>
              </a:rPr>
              <a:t>Big Text</a:t>
            </a:r>
            <a:r>
              <a:rPr dirty="0" smtClean="0">
                <a:solidFill>
                  <a:srgbClr val="000000"/>
                </a:solidFill>
              </a:rPr>
              <a:t>&lt;/</a:t>
            </a:r>
            <a:r>
              <a:rPr lang="en-US" dirty="0" smtClean="0">
                <a:solidFill>
                  <a:schemeClr val="accent5"/>
                </a:solidFill>
              </a:rPr>
              <a:t>text</a:t>
            </a:r>
            <a:r>
              <a:rPr dirty="0" smtClean="0">
                <a:solidFill>
                  <a:srgbClr val="000000"/>
                </a:solidFill>
              </a:rPr>
              <a:t>&gt;</a:t>
            </a:r>
            <a:endParaRPr dirty="0">
              <a:solidFill>
                <a:srgbClr val="000000"/>
              </a:solidFill>
            </a:endParaRPr>
          </a:p>
          <a:p>
            <a:pPr lvl="1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445456" y="5645624"/>
            <a:ext cx="9905395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Not so big</a:t>
            </a:r>
            <a:r>
              <a:rPr kumimoji="0" lang="mr-IN" sz="32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…</a:t>
            </a:r>
            <a:r>
              <a:rPr lang="en-US" sz="3200" dirty="0"/>
              <a:t> </a:t>
            </a:r>
            <a:endParaRPr lang="en-US" sz="3200" dirty="0" smtClean="0"/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mr-IN" sz="3200" dirty="0" smtClean="0"/>
              <a:t>…</a:t>
            </a:r>
            <a:endParaRPr lang="en-US" sz="3200" dirty="0" smtClean="0"/>
          </a:p>
          <a:p>
            <a:pPr marL="0" marR="0" indent="0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For different text sizes and styles, we need </a:t>
            </a:r>
            <a:r>
              <a:rPr lang="en-US" sz="3200" dirty="0" smtClean="0"/>
              <a:t>WXSS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sym typeface="Helvetic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5449691" y="4074138"/>
            <a:ext cx="150173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800" b="0" dirty="0" smtClean="0"/>
              <a:t>Big Text</a:t>
            </a:r>
            <a:endParaRPr lang="en-US" sz="2800" b="0" dirty="0"/>
          </a:p>
        </p:txBody>
      </p:sp>
      <p:sp>
        <p:nvSpPr>
          <p:cNvPr id="6" name="Line"/>
          <p:cNvSpPr/>
          <p:nvPr/>
        </p:nvSpPr>
        <p:spPr>
          <a:xfrm flipH="1">
            <a:off x="6200558" y="3046885"/>
            <a:ext cx="0" cy="765643"/>
          </a:xfrm>
          <a:prstGeom prst="lin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Let’s build it from scratch"/>
          <p:cNvSpPr/>
          <p:nvPr/>
        </p:nvSpPr>
        <p:spPr>
          <a:xfrm>
            <a:off x="266700" y="1946502"/>
            <a:ext cx="12471401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L</a:t>
            </a:r>
            <a:r>
              <a:rPr>
                <a:solidFill>
                  <a:srgbClr val="000000"/>
                </a:solidFill>
              </a:rPr>
              <a:t>et’s build it from scratch</a:t>
            </a:r>
          </a:p>
        </p:txBody>
      </p:sp>
      <p:sp>
        <p:nvSpPr>
          <p:cNvPr id="135" name="http://lewagon.github.io/landing"/>
          <p:cNvSpPr/>
          <p:nvPr/>
        </p:nvSpPr>
        <p:spPr>
          <a:xfrm>
            <a:off x="1" y="4621592"/>
            <a:ext cx="13004800" cy="754053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>
            <a:lvl1pPr>
              <a:defRPr u="sng">
                <a:solidFill>
                  <a:schemeClr val="accent1">
                    <a:satOff val="-3355"/>
                    <a:lumOff val="26614"/>
                  </a:schemeClr>
                </a:solidFill>
                <a:hlinkClick r:id="rId3"/>
              </a:defRPr>
            </a:lvl1pPr>
          </a:lstStyle>
          <a:p>
            <a:pPr>
              <a:defRPr u="none"/>
            </a:pPr>
            <a:r>
              <a:rPr lang="en-US" sz="4400" dirty="0"/>
              <a:t>https://</a:t>
            </a:r>
            <a:r>
              <a:rPr lang="en-US" sz="4400" dirty="0" err="1"/>
              <a:t>github.com</a:t>
            </a:r>
            <a:r>
              <a:rPr lang="en-US" sz="4400" dirty="0"/>
              <a:t>/dengel29/</a:t>
            </a:r>
            <a:r>
              <a:rPr lang="en-US" sz="4400" dirty="0" err="1"/>
              <a:t>wx-basix</a:t>
            </a:r>
            <a:endParaRPr sz="4400" u="sng" dirty="0">
              <a:hlinkClick r:id="rId3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yntax example"/>
          <p:cNvSpPr/>
          <p:nvPr/>
        </p:nvSpPr>
        <p:spPr>
          <a:xfrm>
            <a:off x="431112" y="-24978"/>
            <a:ext cx="11936160" cy="253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 smtClean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A</a:t>
            </a:r>
            <a:r>
              <a:rPr lang="en-US" dirty="0" smtClean="0">
                <a:solidFill>
                  <a:srgbClr val="000000"/>
                </a:solidFill>
              </a:rPr>
              <a:t>nother </a:t>
            </a:r>
            <a:r>
              <a:rPr lang="en-US" dirty="0">
                <a:solidFill>
                  <a:srgbClr val="000000"/>
                </a:solidFill>
              </a:rPr>
              <a:t>syntax example</a:t>
            </a: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endParaRPr dirty="0">
              <a:solidFill>
                <a:srgbClr val="000000"/>
              </a:solidFill>
            </a:endParaRPr>
          </a:p>
        </p:txBody>
      </p:sp>
      <p:sp>
        <p:nvSpPr>
          <p:cNvPr id="213" name="&lt;a href=“http://lewagon.org” target=“_blank”&gt;…"/>
          <p:cNvSpPr/>
          <p:nvPr/>
        </p:nvSpPr>
        <p:spPr>
          <a:xfrm>
            <a:off x="111119" y="2846710"/>
            <a:ext cx="12334121" cy="22313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 lvl="1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smtClean="0">
                <a:solidFill>
                  <a:srgbClr val="C82506"/>
                </a:solidFill>
              </a:rPr>
              <a:t>&lt;</a:t>
            </a:r>
            <a:r>
              <a:rPr lang="en-US" dirty="0" smtClean="0">
                <a:solidFill>
                  <a:schemeClr val="accent5"/>
                </a:solidFill>
              </a:rPr>
              <a:t>navigator</a:t>
            </a:r>
            <a:r>
              <a:rPr dirty="0" smtClean="0">
                <a:solidFill>
                  <a:schemeClr val="accent5"/>
                </a:solidFill>
              </a:rPr>
              <a:t> </a:t>
            </a:r>
            <a:r>
              <a:rPr lang="en-US" dirty="0" smtClean="0">
                <a:solidFill>
                  <a:schemeClr val="accent1"/>
                </a:solidFill>
              </a:rPr>
              <a:t>url</a:t>
            </a:r>
            <a:r>
              <a:rPr dirty="0" smtClean="0">
                <a:solidFill>
                  <a:schemeClr val="accent1"/>
                </a:solidFill>
              </a:rPr>
              <a:t>=</a:t>
            </a:r>
            <a:r>
              <a:rPr lang="en-US" dirty="0" smtClean="0">
                <a:solidFill>
                  <a:schemeClr val="accent2"/>
                </a:solidFill>
              </a:rPr>
              <a:t>"</a:t>
            </a:r>
            <a:r>
              <a:rPr dirty="0" smtClean="0">
                <a:solidFill>
                  <a:schemeClr val="accent2"/>
                </a:solidFill>
              </a:rPr>
              <a:t>http</a:t>
            </a:r>
            <a:r>
              <a:rPr dirty="0">
                <a:solidFill>
                  <a:schemeClr val="accent2"/>
                </a:solidFill>
              </a:rPr>
              <a:t>://</a:t>
            </a:r>
            <a:r>
              <a:rPr dirty="0" smtClean="0">
                <a:solidFill>
                  <a:schemeClr val="accent2"/>
                </a:solidFill>
              </a:rPr>
              <a:t>lewagon.org</a:t>
            </a:r>
            <a:r>
              <a:rPr lang="en-US" dirty="0" smtClean="0">
                <a:solidFill>
                  <a:srgbClr val="00882B"/>
                </a:solidFill>
              </a:rPr>
              <a:t>"</a:t>
            </a:r>
            <a:r>
              <a:rPr dirty="0" smtClean="0">
                <a:solidFill>
                  <a:srgbClr val="C82506"/>
                </a:solidFill>
              </a:rPr>
              <a:t>&gt;</a:t>
            </a:r>
            <a:endParaRPr dirty="0">
              <a:solidFill>
                <a:srgbClr val="C82506"/>
              </a:solidFill>
            </a:endParaRPr>
          </a:p>
          <a:p>
            <a:pPr lvl="1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>
                <a:solidFill>
                  <a:srgbClr val="000000"/>
                </a:solidFill>
              </a:rPr>
              <a:t>	</a:t>
            </a:r>
            <a:r>
              <a:rPr lang="en-US" dirty="0" smtClean="0">
                <a:solidFill>
                  <a:srgbClr val="000000"/>
                </a:solidFill>
              </a:rPr>
              <a:t>	</a:t>
            </a:r>
            <a:r>
              <a:rPr dirty="0" smtClean="0">
                <a:solidFill>
                  <a:srgbClr val="000000"/>
                </a:solidFill>
              </a:rPr>
              <a:t>Le </a:t>
            </a:r>
            <a:r>
              <a:rPr dirty="0">
                <a:solidFill>
                  <a:srgbClr val="000000"/>
                </a:solidFill>
              </a:rPr>
              <a:t>Wagon</a:t>
            </a:r>
          </a:p>
          <a:p>
            <a:pPr lvl="1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C82506"/>
                </a:solidFill>
              </a:rPr>
              <a:t>&lt;</a:t>
            </a:r>
            <a:r>
              <a:rPr dirty="0" smtClean="0">
                <a:solidFill>
                  <a:srgbClr val="C82506"/>
                </a:solidFill>
              </a:rPr>
              <a:t>/</a:t>
            </a:r>
            <a:r>
              <a:rPr lang="en-US" dirty="0" smtClean="0">
                <a:solidFill>
                  <a:schemeClr val="accent5"/>
                </a:solidFill>
              </a:rPr>
              <a:t>navigator</a:t>
            </a:r>
            <a:r>
              <a:rPr dirty="0" smtClean="0">
                <a:solidFill>
                  <a:srgbClr val="C82506"/>
                </a:solidFill>
              </a:rPr>
              <a:t>&gt;</a:t>
            </a:r>
            <a:r>
              <a:rPr dirty="0">
                <a:solidFill>
                  <a:srgbClr val="000000"/>
                </a:solidFill>
              </a:rPr>
              <a:t/>
            </a:r>
            <a:br>
              <a:rPr dirty="0">
                <a:solidFill>
                  <a:srgbClr val="000000"/>
                </a:solidFill>
              </a:rPr>
            </a:br>
            <a:endParaRPr dirty="0">
              <a:solidFill>
                <a:srgbClr val="000000"/>
              </a:solidFill>
            </a:endParaRPr>
          </a:p>
        </p:txBody>
      </p:sp>
      <p:sp>
        <p:nvSpPr>
          <p:cNvPr id="214" name="Le Wagon"/>
          <p:cNvSpPr/>
          <p:nvPr/>
        </p:nvSpPr>
        <p:spPr>
          <a:xfrm>
            <a:off x="901941" y="6773333"/>
            <a:ext cx="3580918" cy="965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u="sng">
                <a:hlinkClick r:id="rId2"/>
              </a:defRPr>
            </a:lvl1pPr>
          </a:lstStyle>
          <a:p>
            <a:pPr>
              <a:defRPr u="none"/>
            </a:pPr>
            <a:r>
              <a:rPr u="sng" dirty="0">
                <a:hlinkClick r:id="rId2"/>
              </a:rPr>
              <a:t>Le Wagon</a:t>
            </a:r>
          </a:p>
        </p:txBody>
      </p:sp>
      <p:sp>
        <p:nvSpPr>
          <p:cNvPr id="215" name="Line"/>
          <p:cNvSpPr/>
          <p:nvPr/>
        </p:nvSpPr>
        <p:spPr>
          <a:xfrm flipH="1">
            <a:off x="2692399" y="4622800"/>
            <a:ext cx="1" cy="1473201"/>
          </a:xfrm>
          <a:prstGeom prst="line">
            <a:avLst/>
          </a:prstGeom>
          <a:ln w="635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  <a:tailEnd type="triangle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16" name="What is the tag name?…"/>
          <p:cNvSpPr/>
          <p:nvPr/>
        </p:nvSpPr>
        <p:spPr>
          <a:xfrm>
            <a:off x="5742842" y="6545014"/>
            <a:ext cx="4741338" cy="169277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3500" b="0"/>
            </a:pPr>
            <a:r>
              <a:rPr dirty="0"/>
              <a:t>What is the </a:t>
            </a:r>
            <a:r>
              <a:rPr b="1" dirty="0"/>
              <a:t>tag</a:t>
            </a:r>
            <a:r>
              <a:rPr dirty="0"/>
              <a:t> </a:t>
            </a:r>
            <a:r>
              <a:rPr b="1" dirty="0"/>
              <a:t>name</a:t>
            </a:r>
            <a:r>
              <a:rPr dirty="0"/>
              <a:t>?</a:t>
            </a:r>
          </a:p>
          <a:p>
            <a:pPr algn="l">
              <a:defRPr sz="3500" b="0"/>
            </a:pPr>
            <a:r>
              <a:rPr dirty="0"/>
              <a:t>What is the </a:t>
            </a:r>
            <a:r>
              <a:rPr b="1" dirty="0"/>
              <a:t>content</a:t>
            </a:r>
            <a:r>
              <a:rPr dirty="0"/>
              <a:t>?</a:t>
            </a:r>
          </a:p>
          <a:p>
            <a:pPr algn="l">
              <a:defRPr sz="3500" b="0"/>
            </a:pPr>
            <a:r>
              <a:rPr dirty="0"/>
              <a:t>What </a:t>
            </a:r>
            <a:r>
              <a:rPr lang="en-US" dirty="0" smtClean="0"/>
              <a:t>is the </a:t>
            </a:r>
            <a:r>
              <a:rPr b="1" dirty="0" smtClean="0"/>
              <a:t>attribute</a:t>
            </a:r>
            <a:r>
              <a:rPr dirty="0" smtClean="0"/>
              <a:t>?</a:t>
            </a:r>
            <a:endParaRPr dirty="0"/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HTML - image"/>
          <p:cNvSpPr/>
          <p:nvPr/>
        </p:nvSpPr>
        <p:spPr>
          <a:xfrm>
            <a:off x="2398797" y="590575"/>
            <a:ext cx="8000788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/>
              <a:t>W</a:t>
            </a:r>
            <a:r>
              <a:rPr lang="en-US" dirty="0">
                <a:solidFill>
                  <a:srgbClr val="000000"/>
                </a:solidFill>
              </a:rPr>
              <a:t>XML </a:t>
            </a:r>
            <a:r>
              <a:rPr lang="mr-IN" dirty="0" smtClean="0">
                <a:solidFill>
                  <a:srgbClr val="000000"/>
                </a:solidFill>
              </a:rPr>
              <a:t>–</a:t>
            </a:r>
            <a:r>
              <a:rPr dirty="0" smtClean="0">
                <a:solidFill>
                  <a:srgbClr val="000000"/>
                </a:solidFill>
              </a:rPr>
              <a:t> image</a:t>
            </a:r>
            <a:r>
              <a:rPr lang="en-US" dirty="0" smtClean="0">
                <a:solidFill>
                  <a:srgbClr val="000000"/>
                </a:solidFill>
              </a:rPr>
              <a:t> *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31" name="&lt;img src=“logo.png” alt=“Le Wagon logo”&gt;"/>
          <p:cNvSpPr/>
          <p:nvPr/>
        </p:nvSpPr>
        <p:spPr>
          <a:xfrm>
            <a:off x="-864" y="2508146"/>
            <a:ext cx="13005664" cy="5693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sz="3200" dirty="0">
                <a:solidFill>
                  <a:srgbClr val="000000"/>
                </a:solidFill>
              </a:rPr>
              <a:t>&lt;</a:t>
            </a:r>
            <a:r>
              <a:rPr sz="3200" dirty="0" smtClean="0">
                <a:solidFill>
                  <a:schemeClr val="accent5"/>
                </a:solidFill>
              </a:rPr>
              <a:t>im</a:t>
            </a:r>
            <a:r>
              <a:rPr lang="en-US" sz="3200" dirty="0" smtClean="0">
                <a:solidFill>
                  <a:schemeClr val="accent5"/>
                </a:solidFill>
              </a:rPr>
              <a:t>age</a:t>
            </a:r>
            <a:r>
              <a:rPr sz="3200" dirty="0" smtClean="0">
                <a:solidFill>
                  <a:srgbClr val="000000"/>
                </a:solidFill>
              </a:rPr>
              <a:t> </a:t>
            </a:r>
            <a:r>
              <a:rPr lang="en-US" sz="3200" dirty="0" smtClean="0">
                <a:solidFill>
                  <a:schemeClr val="accent1"/>
                </a:solidFill>
              </a:rPr>
              <a:t>src</a:t>
            </a:r>
            <a:r>
              <a:rPr sz="3200" dirty="0" smtClean="0">
                <a:solidFill>
                  <a:srgbClr val="0365C0"/>
                </a:solidFill>
              </a:rPr>
              <a:t>=</a:t>
            </a:r>
            <a:r>
              <a:rPr lang="en-US" sz="3200" dirty="0">
                <a:solidFill>
                  <a:schemeClr val="accent2"/>
                </a:solidFill>
              </a:rPr>
              <a:t>"</a:t>
            </a:r>
            <a:r>
              <a:rPr sz="3200" dirty="0" smtClean="0">
                <a:solidFill>
                  <a:schemeClr val="accent2"/>
                </a:solidFill>
              </a:rPr>
              <a:t>logo.png</a:t>
            </a:r>
            <a:r>
              <a:rPr lang="en-US" sz="3200" dirty="0" smtClean="0">
                <a:solidFill>
                  <a:schemeClr val="accent2"/>
                </a:solidFill>
              </a:rPr>
              <a:t>"</a:t>
            </a:r>
            <a:r>
              <a:rPr sz="3200" dirty="0" smtClean="0">
                <a:solidFill>
                  <a:srgbClr val="000000"/>
                </a:solidFill>
              </a:rPr>
              <a:t>&gt;</a:t>
            </a:r>
            <a:r>
              <a:rPr lang="en-US" sz="3200" dirty="0" smtClean="0">
                <a:solidFill>
                  <a:srgbClr val="000000"/>
                </a:solidFill>
              </a:rPr>
              <a:t>&lt;</a:t>
            </a:r>
            <a:r>
              <a:rPr lang="en-US" sz="3200" dirty="0" smtClean="0">
                <a:solidFill>
                  <a:srgbClr val="C82506"/>
                </a:solidFill>
              </a:rPr>
              <a:t>/image</a:t>
            </a:r>
            <a:r>
              <a:rPr lang="en-US" sz="3200" dirty="0" smtClean="0">
                <a:solidFill>
                  <a:srgbClr val="000000"/>
                </a:solidFill>
              </a:rPr>
              <a:t>&gt;</a:t>
            </a:r>
            <a:endParaRPr sz="3200"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7296903"/>
            <a:ext cx="13004800" cy="63094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6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*We</a:t>
            </a:r>
            <a:r>
              <a:rPr kumimoji="0" lang="en-US" sz="3600" b="1" i="0" u="none" strike="noStrike" cap="none" spc="0" normalizeH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can also use WXSS to include images. </a:t>
            </a:r>
            <a:endParaRPr kumimoji="0" lang="en-US" sz="36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00319" y="3962058"/>
            <a:ext cx="2819741" cy="28197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HTML - image"/>
          <p:cNvSpPr/>
          <p:nvPr/>
        </p:nvSpPr>
        <p:spPr>
          <a:xfrm>
            <a:off x="2742942" y="590575"/>
            <a:ext cx="7312498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/>
              <a:t>W</a:t>
            </a:r>
            <a:r>
              <a:rPr lang="en-US" dirty="0">
                <a:solidFill>
                  <a:srgbClr val="000000"/>
                </a:solidFill>
              </a:rPr>
              <a:t>XML </a:t>
            </a:r>
            <a:r>
              <a:rPr dirty="0" smtClean="0">
                <a:solidFill>
                  <a:srgbClr val="000000"/>
                </a:solidFill>
              </a:rPr>
              <a:t>- </a:t>
            </a:r>
            <a:r>
              <a:rPr lang="en-US" dirty="0" smtClean="0">
                <a:solidFill>
                  <a:srgbClr val="000000"/>
                </a:solidFill>
              </a:rPr>
              <a:t>button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31" name="&lt;img src=“logo.png” alt=“Le Wagon logo”&gt;"/>
          <p:cNvSpPr/>
          <p:nvPr/>
        </p:nvSpPr>
        <p:spPr>
          <a:xfrm>
            <a:off x="2898483" y="2637476"/>
            <a:ext cx="7156957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smtClean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chemeClr val="accent5"/>
                </a:solidFill>
              </a:rPr>
              <a:t>button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dirty="0" smtClean="0">
                <a:solidFill>
                  <a:srgbClr val="0365C0"/>
                </a:solidFill>
              </a:rPr>
              <a:t>=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 smtClean="0">
                <a:solidFill>
                  <a:schemeClr val="accent2"/>
                </a:solidFill>
              </a:rPr>
              <a:t>default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dirty="0" smtClean="0">
                <a:solidFill>
                  <a:srgbClr val="000000"/>
                </a:solidFill>
              </a:rPr>
              <a:t>&gt;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&lt;img src=“logo.png” alt=“Le Wagon logo”&gt;"/>
          <p:cNvSpPr/>
          <p:nvPr/>
        </p:nvSpPr>
        <p:spPr>
          <a:xfrm>
            <a:off x="2898483" y="3854961"/>
            <a:ext cx="7156957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smtClean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chemeClr val="accent5"/>
                </a:solidFill>
              </a:rPr>
              <a:t>button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dirty="0" smtClean="0">
                <a:solidFill>
                  <a:srgbClr val="0365C0"/>
                </a:solidFill>
              </a:rPr>
              <a:t>=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 smtClean="0">
                <a:solidFill>
                  <a:schemeClr val="accent2"/>
                </a:solidFill>
              </a:rPr>
              <a:t>primary"</a:t>
            </a:r>
            <a:r>
              <a:rPr dirty="0" smtClean="0">
                <a:solidFill>
                  <a:srgbClr val="000000"/>
                </a:solidFill>
              </a:rPr>
              <a:t>&gt;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5" name="&lt;img src=“logo.png” alt=“Le Wagon logo”&gt;"/>
          <p:cNvSpPr/>
          <p:nvPr/>
        </p:nvSpPr>
        <p:spPr>
          <a:xfrm>
            <a:off x="2898483" y="5101363"/>
            <a:ext cx="6233477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 smtClean="0">
                <a:solidFill>
                  <a:srgbClr val="000000"/>
                </a:solidFill>
              </a:rPr>
              <a:t>&lt;</a:t>
            </a:r>
            <a:r>
              <a:rPr lang="en-US" dirty="0" smtClean="0">
                <a:solidFill>
                  <a:schemeClr val="accent5"/>
                </a:solidFill>
              </a:rPr>
              <a:t>button </a:t>
            </a:r>
            <a:r>
              <a:rPr lang="en-US" dirty="0" smtClean="0">
                <a:solidFill>
                  <a:schemeClr val="accent1"/>
                </a:solidFill>
              </a:rPr>
              <a:t>type</a:t>
            </a:r>
            <a:r>
              <a:rPr dirty="0" smtClean="0">
                <a:solidFill>
                  <a:srgbClr val="0365C0"/>
                </a:solidFill>
              </a:rPr>
              <a:t>=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lang="en-US" dirty="0" smtClean="0">
                <a:solidFill>
                  <a:schemeClr val="accent2"/>
                </a:solidFill>
              </a:rPr>
              <a:t>warn</a:t>
            </a:r>
            <a:r>
              <a:rPr lang="en-US" dirty="0">
                <a:solidFill>
                  <a:schemeClr val="accent2"/>
                </a:solidFill>
              </a:rPr>
              <a:t>"</a:t>
            </a:r>
            <a:r>
              <a:rPr dirty="0" smtClean="0">
                <a:solidFill>
                  <a:srgbClr val="000000"/>
                </a:solidFill>
              </a:rPr>
              <a:t>&gt;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" name="Picture 1" descr="Screen Shot 2018-05-15 at 2.11.59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1715" y="6445513"/>
            <a:ext cx="6467439" cy="2851408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9937143" y="8647270"/>
            <a:ext cx="2841452" cy="384721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  <a:hlinkClick r:id="rId4"/>
              </a:rPr>
              <a:t>More button info</a:t>
            </a:r>
            <a:endParaRPr kumimoji="0" lang="en-US" sz="20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10248057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HTML - image"/>
          <p:cNvSpPr/>
          <p:nvPr/>
        </p:nvSpPr>
        <p:spPr>
          <a:xfrm>
            <a:off x="3084582" y="590575"/>
            <a:ext cx="6629218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/>
              <a:t>W</a:t>
            </a:r>
            <a:r>
              <a:rPr lang="en-US" dirty="0">
                <a:solidFill>
                  <a:srgbClr val="000000"/>
                </a:solidFill>
              </a:rPr>
              <a:t>XML </a:t>
            </a:r>
            <a:r>
              <a:rPr dirty="0" smtClean="0">
                <a:solidFill>
                  <a:srgbClr val="000000"/>
                </a:solidFill>
              </a:rPr>
              <a:t>- </a:t>
            </a:r>
            <a:r>
              <a:rPr lang="en-US" dirty="0" smtClean="0">
                <a:solidFill>
                  <a:srgbClr val="000000"/>
                </a:solidFill>
              </a:rPr>
              <a:t>input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0" y="3045530"/>
            <a:ext cx="13004799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600" dirty="0">
                <a:latin typeface="Monaco"/>
                <a:cs typeface="Monaco"/>
              </a:rPr>
              <a:t>&lt;</a:t>
            </a:r>
            <a:r>
              <a:rPr lang="en-US" sz="3600" dirty="0">
                <a:solidFill>
                  <a:srgbClr val="C82506"/>
                </a:solidFill>
                <a:latin typeface="Monaco"/>
                <a:cs typeface="Monaco"/>
              </a:rPr>
              <a:t>input</a:t>
            </a:r>
            <a:r>
              <a:rPr lang="en-US" sz="3600" dirty="0">
                <a:latin typeface="Monaco"/>
                <a:cs typeface="Monaco"/>
              </a:rPr>
              <a:t> </a:t>
            </a:r>
            <a:r>
              <a:rPr lang="en-US" sz="3600" dirty="0" smtClean="0">
                <a:solidFill>
                  <a:schemeClr val="accent1"/>
                </a:solidFill>
                <a:latin typeface="Monaco"/>
                <a:cs typeface="Monaco"/>
              </a:rPr>
              <a:t>placeholder</a:t>
            </a:r>
            <a:r>
              <a:rPr lang="en-US" sz="3600" dirty="0">
                <a:latin typeface="Monaco"/>
                <a:cs typeface="Monaco"/>
              </a:rPr>
              <a:t>=</a:t>
            </a:r>
            <a:r>
              <a:rPr lang="en-US" sz="3600" dirty="0">
                <a:solidFill>
                  <a:schemeClr val="accent2">
                    <a:lumMod val="75000"/>
                  </a:schemeClr>
                </a:solidFill>
                <a:latin typeface="Monaco"/>
                <a:cs typeface="Monaco"/>
              </a:rPr>
              <a:t>"Hi there"</a:t>
            </a:r>
            <a:r>
              <a:rPr lang="en-US" sz="3600" dirty="0">
                <a:latin typeface="Monaco"/>
                <a:cs typeface="Monaco"/>
              </a:rPr>
              <a:t>&gt;&lt;</a:t>
            </a:r>
            <a:r>
              <a:rPr lang="en-US" sz="3600" dirty="0">
                <a:solidFill>
                  <a:schemeClr val="accent5"/>
                </a:solidFill>
                <a:latin typeface="Monaco"/>
                <a:cs typeface="Monaco"/>
              </a:rPr>
              <a:t>/input</a:t>
            </a:r>
            <a:r>
              <a:rPr lang="en-US" sz="3600" dirty="0">
                <a:latin typeface="Monaco"/>
                <a:cs typeface="Monaco"/>
              </a:rPr>
              <a:t>&gt;</a:t>
            </a:r>
          </a:p>
        </p:txBody>
      </p:sp>
      <p:pic>
        <p:nvPicPr>
          <p:cNvPr id="5" name="Picture 4" descr="Screen Shot 2018-05-15 at 5.39.41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076" y="4737352"/>
            <a:ext cx="6637724" cy="16129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4966279"/>
      </p:ext>
    </p:extLst>
  </p:cSld>
  <p:clrMapOvr>
    <a:masterClrMapping/>
  </p:clrMapOvr>
  <p:transition xmlns:p14="http://schemas.microsoft.com/office/powerpoint/2010/main" spd="med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ifferent contents"/>
          <p:cNvSpPr/>
          <p:nvPr/>
        </p:nvSpPr>
        <p:spPr>
          <a:xfrm>
            <a:off x="1" y="317273"/>
            <a:ext cx="13065368" cy="10926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sz="6600" dirty="0"/>
              <a:t>D</a:t>
            </a:r>
            <a:r>
              <a:rPr sz="6600" dirty="0">
                <a:solidFill>
                  <a:srgbClr val="000000"/>
                </a:solidFill>
              </a:rPr>
              <a:t>ifferent </a:t>
            </a:r>
            <a:r>
              <a:rPr sz="6600" dirty="0" smtClean="0">
                <a:solidFill>
                  <a:srgbClr val="000000"/>
                </a:solidFill>
              </a:rPr>
              <a:t>content</a:t>
            </a:r>
            <a:r>
              <a:rPr lang="en-US" sz="6600" dirty="0">
                <a:solidFill>
                  <a:srgbClr val="000000"/>
                </a:solidFill>
              </a:rPr>
              <a:t> =</a:t>
            </a:r>
            <a:r>
              <a:rPr lang="en-US" sz="6600" dirty="0" smtClean="0">
                <a:solidFill>
                  <a:srgbClr val="000000"/>
                </a:solidFill>
              </a:rPr>
              <a:t> different tags</a:t>
            </a:r>
            <a:endParaRPr sz="66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8" y="1892301"/>
            <a:ext cx="11036420" cy="66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011061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2. Let’s add HTML content"/>
          <p:cNvSpPr/>
          <p:nvPr/>
        </p:nvSpPr>
        <p:spPr>
          <a:xfrm>
            <a:off x="800201" y="3645113"/>
            <a:ext cx="11404414" cy="19236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altLang="zh-CN" dirty="0" smtClean="0"/>
              <a:t>3.</a:t>
            </a:r>
            <a:r>
              <a:rPr lang="zh-CN" altLang="en-US" dirty="0" smtClean="0"/>
              <a:t> </a:t>
            </a:r>
            <a:r>
              <a:rPr dirty="0" smtClean="0"/>
              <a:t>L</a:t>
            </a:r>
            <a:r>
              <a:rPr dirty="0" smtClean="0">
                <a:solidFill>
                  <a:srgbClr val="000000"/>
                </a:solidFill>
              </a:rPr>
              <a:t>et’s </a:t>
            </a:r>
            <a:r>
              <a:rPr lang="en-US" dirty="0" smtClean="0">
                <a:solidFill>
                  <a:srgbClr val="000000"/>
                </a:solidFill>
              </a:rPr>
              <a:t>build our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WXML for the</a:t>
            </a:r>
          </a:p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>
                <a:solidFill>
                  <a:srgbClr val="000000"/>
                </a:solidFill>
              </a:rPr>
              <a:t>h</a:t>
            </a:r>
            <a:r>
              <a:rPr lang="en-US" dirty="0" smtClean="0">
                <a:solidFill>
                  <a:srgbClr val="000000"/>
                </a:solidFill>
              </a:rPr>
              <a:t>ome page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2. Let’s add HTML content"/>
          <p:cNvSpPr/>
          <p:nvPr/>
        </p:nvSpPr>
        <p:spPr>
          <a:xfrm>
            <a:off x="4757167" y="1274556"/>
            <a:ext cx="3795285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altLang="zh-CN" dirty="0" smtClean="0"/>
              <a:t>Your</a:t>
            </a:r>
            <a:r>
              <a:rPr lang="zh-CN" altLang="en-US" dirty="0" smtClean="0"/>
              <a:t> </a:t>
            </a:r>
            <a:r>
              <a:rPr lang="en-US" altLang="zh-CN" dirty="0" smtClean="0"/>
              <a:t>turn!</a:t>
            </a:r>
            <a:endParaRPr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088148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0" y="1690702"/>
            <a:ext cx="13004800" cy="1000274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60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</a:t>
            </a:r>
            <a:r>
              <a:rPr kumimoji="0" lang="en-US" sz="6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hat’s the content? </a:t>
            </a:r>
            <a:endParaRPr kumimoji="0" lang="en-US" sz="60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952569" y="4034089"/>
            <a:ext cx="7222685" cy="278537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4400" dirty="0" smtClean="0"/>
              <a:t>Image</a:t>
            </a:r>
            <a:endParaRPr kumimoji="0" lang="en-US" sz="4400" b="1" i="0" u="none" strike="noStrike" cap="none" spc="0" normalizeH="0" baseline="0" dirty="0" smtClean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sz="4400" dirty="0" smtClean="0"/>
              <a:t>Text (title + subtitle)</a:t>
            </a:r>
          </a:p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44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Button</a:t>
            </a:r>
          </a:p>
          <a:p>
            <a:pPr marL="1143000" marR="0" indent="-114300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endParaRPr kumimoji="0" lang="en-US" sz="44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75816527"/>
      </p:ext>
    </p:extLst>
  </p:cSld>
  <p:clrMapOvr>
    <a:masterClrMapping/>
  </p:clrMapOvr>
  <p:transition xmlns:p14="http://schemas.microsoft.com/office/powerpoint/2010/main" spd="med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Different contents"/>
          <p:cNvSpPr/>
          <p:nvPr/>
        </p:nvSpPr>
        <p:spPr>
          <a:xfrm>
            <a:off x="-108235" y="491909"/>
            <a:ext cx="13173603" cy="10926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sz="6600" dirty="0"/>
              <a:t>D</a:t>
            </a:r>
            <a:r>
              <a:rPr sz="6600" dirty="0">
                <a:solidFill>
                  <a:srgbClr val="000000"/>
                </a:solidFill>
              </a:rPr>
              <a:t>ifferent </a:t>
            </a:r>
            <a:r>
              <a:rPr sz="6600" dirty="0" smtClean="0">
                <a:solidFill>
                  <a:srgbClr val="000000"/>
                </a:solidFill>
              </a:rPr>
              <a:t>content</a:t>
            </a:r>
            <a:r>
              <a:rPr lang="en-US" sz="6600" dirty="0">
                <a:solidFill>
                  <a:srgbClr val="000000"/>
                </a:solidFill>
              </a:rPr>
              <a:t> =</a:t>
            </a:r>
            <a:r>
              <a:rPr lang="en-US" sz="6600" dirty="0" smtClean="0">
                <a:solidFill>
                  <a:srgbClr val="000000"/>
                </a:solidFill>
              </a:rPr>
              <a:t> different tags</a:t>
            </a:r>
            <a:endParaRPr sz="660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828" y="1892301"/>
            <a:ext cx="11036420" cy="6693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2900019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CSS"/>
          <p:cNvSpPr/>
          <p:nvPr/>
        </p:nvSpPr>
        <p:spPr>
          <a:xfrm>
            <a:off x="4850140" y="590576"/>
            <a:ext cx="3098104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 smtClean="0"/>
              <a:t>W</a:t>
            </a:r>
            <a:r>
              <a:rPr lang="en-US" dirty="0" smtClean="0">
                <a:solidFill>
                  <a:srgbClr val="000000"/>
                </a:solidFill>
              </a:rPr>
              <a:t>XS</a:t>
            </a:r>
            <a:r>
              <a:rPr dirty="0" smtClean="0">
                <a:solidFill>
                  <a:srgbClr val="000000"/>
                </a:solidFill>
              </a:rPr>
              <a:t>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36" name="Web without CSS ?…"/>
          <p:cNvSpPr/>
          <p:nvPr/>
        </p:nvSpPr>
        <p:spPr>
          <a:xfrm>
            <a:off x="3257752" y="2493126"/>
            <a:ext cx="6463909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 b="0"/>
            </a:pPr>
            <a:r>
              <a:rPr lang="en-US" dirty="0" smtClean="0"/>
              <a:t>What does the w</a:t>
            </a:r>
            <a:r>
              <a:rPr dirty="0" smtClean="0"/>
              <a:t>eb </a:t>
            </a:r>
            <a:r>
              <a:rPr lang="en-US" dirty="0" smtClean="0"/>
              <a:t>look like</a:t>
            </a:r>
          </a:p>
          <a:p>
            <a:pPr>
              <a:defRPr sz="4000" b="0"/>
            </a:pPr>
            <a:r>
              <a:rPr lang="en-US" b="1" dirty="0" smtClean="0"/>
              <a:t>W</a:t>
            </a:r>
            <a:r>
              <a:rPr b="1" dirty="0" smtClean="0"/>
              <a:t>ithout </a:t>
            </a:r>
            <a:r>
              <a:rPr b="1" strike="sngStrike" dirty="0" smtClean="0"/>
              <a:t>CSS</a:t>
            </a:r>
            <a:r>
              <a:rPr lang="en-US" b="1" dirty="0" smtClean="0"/>
              <a:t> WXSS</a:t>
            </a:r>
            <a:r>
              <a:rPr b="1" dirty="0" smtClean="0"/>
              <a:t>?</a:t>
            </a:r>
            <a:endParaRPr b="1" dirty="0"/>
          </a:p>
        </p:txBody>
      </p:sp>
      <p:pic>
        <p:nvPicPr>
          <p:cNvPr id="237" name="Screen Shot 2015-07-24 at 17.39.26.png" descr="Screen Shot 2015-07-24 at 17.39.2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183134" y="4445932"/>
            <a:ext cx="10638532" cy="6219019"/>
          </a:xfrm>
          <a:prstGeom prst="rect">
            <a:avLst/>
          </a:prstGeom>
          <a:ln w="3175">
            <a:miter lim="400000"/>
          </a:ln>
          <a:effectLst>
            <a:outerShdw blurRad="203200" dist="25400" dir="5400000" rotWithShape="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3027"/>
            <a:ext cx="13004800" cy="1457533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Helvetica"/>
                <a:cs typeface="Helvetica"/>
              </a:rPr>
              <a:t>Well, it looks like this</a:t>
            </a:r>
            <a:endParaRPr lang="en-US" sz="6000" b="1" dirty="0">
              <a:latin typeface="Helvetica"/>
              <a:cs typeface="Helvetica"/>
            </a:endParaRPr>
          </a:p>
        </p:txBody>
      </p:sp>
      <p:pic>
        <p:nvPicPr>
          <p:cNvPr id="3" name="Picture 2" descr="Screen Shot 2018-05-16 at 4.42.14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88" y="1936830"/>
            <a:ext cx="4038600" cy="7264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067848" y="3872276"/>
            <a:ext cx="6936952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Squashed</a:t>
            </a:r>
            <a:r>
              <a:rPr kumimoji="0" lang="en-US" sz="3200" b="1" i="0" u="none" strike="noStrike" cap="none" spc="0" normalizeH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 images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lang="en-US" sz="3200" baseline="0" dirty="0" smtClean="0"/>
              <a:t>Uniform,</a:t>
            </a:r>
            <a:r>
              <a:rPr lang="en-US" sz="3200" dirty="0" smtClean="0"/>
              <a:t> ugly text</a:t>
            </a:r>
          </a:p>
          <a:p>
            <a:pPr marL="857250" marR="0" indent="-8572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Char char="•"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Boring</a:t>
            </a:r>
            <a:r>
              <a:rPr kumimoji="0" lang="en-US" sz="3200" b="1" i="0" u="none" strike="noStrike" cap="none" spc="0" normalizeH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 buttons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44520299"/>
      </p:ext>
    </p:extLst>
  </p:cSld>
  <p:clrMapOvr>
    <a:masterClrMapping/>
  </p:clrMapOvr>
  <p:transition xmlns:p14="http://schemas.microsoft.com/office/powerpoint/2010/main" spd="med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Workshop outline"/>
          <p:cNvSpPr/>
          <p:nvPr/>
        </p:nvSpPr>
        <p:spPr>
          <a:xfrm>
            <a:off x="2074196" y="850900"/>
            <a:ext cx="8649991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W</a:t>
            </a:r>
            <a:r>
              <a:rPr>
                <a:solidFill>
                  <a:srgbClr val="000000"/>
                </a:solidFill>
              </a:rPr>
              <a:t>orkshop outline</a:t>
            </a:r>
          </a:p>
        </p:txBody>
      </p:sp>
      <p:sp>
        <p:nvSpPr>
          <p:cNvPr id="146" name="Li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147" name="Theoretical intros…"/>
          <p:cNvSpPr/>
          <p:nvPr/>
        </p:nvSpPr>
        <p:spPr>
          <a:xfrm>
            <a:off x="2249085" y="2688166"/>
            <a:ext cx="6894563" cy="55626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 algn="l">
              <a:defRPr sz="5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>Theoretical intros</a:t>
            </a:r>
          </a:p>
          <a:p>
            <a:pPr algn="l">
              <a:defRPr sz="4000" b="0"/>
            </a:pPr>
            <a:r>
              <a:rPr dirty="0"/>
              <a:t>Basic concepts to understand</a:t>
            </a:r>
          </a:p>
          <a:p>
            <a:pPr algn="l">
              <a:defRPr sz="4000" b="0"/>
            </a:pPr>
            <a:endParaRPr dirty="0"/>
          </a:p>
          <a:p>
            <a:pPr algn="l">
              <a:defRPr sz="5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>Live-code demos</a:t>
            </a:r>
          </a:p>
          <a:p>
            <a:pPr algn="l">
              <a:defRPr sz="4000" b="0"/>
            </a:pPr>
            <a:r>
              <a:rPr lang="en-US" dirty="0" smtClean="0"/>
              <a:t>I </a:t>
            </a:r>
            <a:r>
              <a:rPr dirty="0" smtClean="0"/>
              <a:t>code</a:t>
            </a:r>
            <a:r>
              <a:rPr dirty="0"/>
              <a:t>, </a:t>
            </a:r>
            <a:r>
              <a:rPr b="1" dirty="0"/>
              <a:t>you don’t :)</a:t>
            </a:r>
          </a:p>
          <a:p>
            <a:pPr algn="l">
              <a:defRPr sz="5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/>
            </a:r>
            <a:br>
              <a:rPr dirty="0"/>
            </a:br>
            <a:r>
              <a:rPr dirty="0"/>
              <a:t>Your turn </a:t>
            </a:r>
          </a:p>
          <a:p>
            <a:pPr algn="l">
              <a:defRPr sz="4000" b="0"/>
            </a:pPr>
            <a:r>
              <a:rPr b="1" dirty="0"/>
              <a:t>Take your time </a:t>
            </a:r>
            <a:r>
              <a:rPr dirty="0"/>
              <a:t>&amp; have fun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Linking stylesheets"/>
          <p:cNvSpPr/>
          <p:nvPr/>
        </p:nvSpPr>
        <p:spPr>
          <a:xfrm>
            <a:off x="2918146" y="744464"/>
            <a:ext cx="6962092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sz="6000" dirty="0" smtClean="0"/>
              <a:t>L</a:t>
            </a:r>
            <a:r>
              <a:rPr sz="6000" dirty="0" smtClean="0">
                <a:solidFill>
                  <a:srgbClr val="000000"/>
                </a:solidFill>
              </a:rPr>
              <a:t>ink</a:t>
            </a:r>
            <a:r>
              <a:rPr lang="en-US" sz="6000" dirty="0" smtClean="0">
                <a:solidFill>
                  <a:srgbClr val="000000"/>
                </a:solidFill>
              </a:rPr>
              <a:t>ed</a:t>
            </a:r>
            <a:r>
              <a:rPr sz="6000" dirty="0" smtClean="0">
                <a:solidFill>
                  <a:srgbClr val="000000"/>
                </a:solidFill>
              </a:rPr>
              <a:t> </a:t>
            </a:r>
            <a:r>
              <a:rPr sz="6000" dirty="0">
                <a:solidFill>
                  <a:srgbClr val="000000"/>
                </a:solidFill>
              </a:rPr>
              <a:t>stylesheets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0" y="2360291"/>
            <a:ext cx="7254432" cy="93871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Every page has a 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.</a:t>
            </a:r>
            <a:r>
              <a:rPr kumimoji="0" lang="en-US" sz="2800" b="1" i="0" u="none" strike="noStrike" cap="none" spc="0" normalizeH="0" baseline="0" dirty="0" err="1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wxss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 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file that will dictate the style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in the related .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cs typeface="Monaco"/>
                <a:sym typeface="Helvetica"/>
              </a:rPr>
              <a:t>wx</a:t>
            </a:r>
            <a:r>
              <a:rPr lang="en-US" sz="2800" dirty="0" smtClean="0">
                <a:latin typeface="Monaco"/>
                <a:cs typeface="Monaco"/>
              </a:rPr>
              <a:t>ml</a:t>
            </a:r>
            <a:r>
              <a:rPr lang="en-US" sz="2800" dirty="0" smtClean="0"/>
              <a:t> file.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pic>
        <p:nvPicPr>
          <p:cNvPr id="3" name="Picture 2" descr="Screen Shot 2018-05-15 at 3.20.16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4432" y="1738191"/>
            <a:ext cx="4619343" cy="6559467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7952890" y="3619647"/>
            <a:ext cx="1825513" cy="412767"/>
          </a:xfrm>
          <a:prstGeom prst="roundRect">
            <a:avLst/>
          </a:prstGeom>
          <a:noFill/>
          <a:ln w="19050" cap="flat" cmpd="sng">
            <a:solidFill>
              <a:schemeClr val="accent5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Rounded Rectangle 6"/>
          <p:cNvSpPr/>
          <p:nvPr/>
        </p:nvSpPr>
        <p:spPr>
          <a:xfrm>
            <a:off x="7952890" y="5740627"/>
            <a:ext cx="1825513" cy="412767"/>
          </a:xfrm>
          <a:prstGeom prst="roundRect">
            <a:avLst/>
          </a:prstGeom>
          <a:noFill/>
          <a:ln w="19050" cap="flat" cmpd="sng">
            <a:solidFill>
              <a:schemeClr val="accent5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8" name="Rounded Rectangle 7"/>
          <p:cNvSpPr/>
          <p:nvPr/>
        </p:nvSpPr>
        <p:spPr>
          <a:xfrm>
            <a:off x="7952890" y="7861607"/>
            <a:ext cx="1825513" cy="412767"/>
          </a:xfrm>
          <a:prstGeom prst="roundRect">
            <a:avLst/>
          </a:prstGeom>
          <a:noFill/>
          <a:ln w="19050" cap="flat" cmpd="sng">
            <a:solidFill>
              <a:schemeClr val="accent5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682713" y="5468591"/>
            <a:ext cx="3920884" cy="136960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Monaco"/>
                <a:cs typeface="Monaco"/>
              </a:rPr>
              <a:t>index.wxss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/>
              <a:t>is the stylesheet for </a:t>
            </a: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Monaco"/>
                <a:cs typeface="Monaco"/>
              </a:rPr>
              <a:t>index.wxml</a:t>
            </a:r>
            <a:endParaRPr kumimoji="0" lang="en-US" sz="2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Monaco"/>
              <a:cs typeface="Monaco"/>
              <a:sym typeface="Helvetica"/>
            </a:endParaRPr>
          </a:p>
        </p:txBody>
      </p:sp>
      <p:cxnSp>
        <p:nvCxnSpPr>
          <p:cNvPr id="10" name="Straight Arrow Connector 9"/>
          <p:cNvCxnSpPr/>
          <p:nvPr/>
        </p:nvCxnSpPr>
        <p:spPr>
          <a:xfrm flipV="1">
            <a:off x="5651155" y="4032414"/>
            <a:ext cx="2190616" cy="1587566"/>
          </a:xfrm>
          <a:prstGeom prst="straightConnector1">
            <a:avLst/>
          </a:prstGeom>
          <a:noFill/>
          <a:ln w="38100" cap="flat" cmpd="sng">
            <a:solidFill>
              <a:srgbClr val="C82506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CSS syntax"/>
          <p:cNvSpPr/>
          <p:nvPr/>
        </p:nvSpPr>
        <p:spPr>
          <a:xfrm>
            <a:off x="3901925" y="744464"/>
            <a:ext cx="4994532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sz="6000" dirty="0" smtClean="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rPr>
              <a:t>W</a:t>
            </a:r>
            <a:r>
              <a:rPr lang="en-US" sz="6000" dirty="0" smtClean="0">
                <a:solidFill>
                  <a:srgbClr val="000000"/>
                </a:solidFill>
              </a:rPr>
              <a:t>XS</a:t>
            </a:r>
            <a:r>
              <a:rPr sz="6000" dirty="0" smtClean="0">
                <a:solidFill>
                  <a:srgbClr val="000000"/>
                </a:solidFill>
              </a:rPr>
              <a:t>S </a:t>
            </a:r>
            <a:r>
              <a:rPr sz="6000" dirty="0">
                <a:solidFill>
                  <a:srgbClr val="000000"/>
                </a:solidFill>
              </a:rPr>
              <a:t>syntax</a:t>
            </a:r>
          </a:p>
        </p:txBody>
      </p:sp>
      <p:pic>
        <p:nvPicPr>
          <p:cNvPr id="243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" y="2387600"/>
            <a:ext cx="12204700" cy="4978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CSS vocabulary"/>
          <p:cNvSpPr/>
          <p:nvPr/>
        </p:nvSpPr>
        <p:spPr>
          <a:xfrm>
            <a:off x="3901927" y="744464"/>
            <a:ext cx="4994532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sz="6000" dirty="0" smtClean="0"/>
              <a:t>W</a:t>
            </a:r>
            <a:r>
              <a:rPr lang="en-US" sz="6000" dirty="0" smtClean="0">
                <a:solidFill>
                  <a:srgbClr val="000000"/>
                </a:solidFill>
              </a:rPr>
              <a:t>XS</a:t>
            </a:r>
            <a:r>
              <a:rPr sz="6000" dirty="0" smtClean="0">
                <a:solidFill>
                  <a:srgbClr val="000000"/>
                </a:solidFill>
              </a:rPr>
              <a:t>S </a:t>
            </a:r>
            <a:r>
              <a:rPr lang="en-US" sz="6000" dirty="0" smtClean="0">
                <a:solidFill>
                  <a:srgbClr val="000000"/>
                </a:solidFill>
              </a:rPr>
              <a:t>syntax</a:t>
            </a:r>
            <a:endParaRPr sz="6000" dirty="0">
              <a:solidFill>
                <a:srgbClr val="000000"/>
              </a:solidFill>
            </a:endParaRPr>
          </a:p>
        </p:txBody>
      </p:sp>
      <p:pic>
        <p:nvPicPr>
          <p:cNvPr id="24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00050" y="2387600"/>
            <a:ext cx="12204700" cy="4978400"/>
          </a:xfrm>
          <a:prstGeom prst="rect">
            <a:avLst/>
          </a:prstGeom>
          <a:ln w="3175">
            <a:miter lim="400000"/>
          </a:ln>
        </p:spPr>
      </p:pic>
      <p:sp>
        <p:nvSpPr>
          <p:cNvPr id="247" name="Use the good keywords on Google"/>
          <p:cNvSpPr/>
          <p:nvPr/>
        </p:nvSpPr>
        <p:spPr>
          <a:xfrm>
            <a:off x="2461914" y="7890933"/>
            <a:ext cx="8080972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 b="0"/>
            </a:pPr>
            <a:r>
              <a:t>Use the good </a:t>
            </a:r>
            <a:r>
              <a:rPr b="1"/>
              <a:t>keywords</a:t>
            </a:r>
            <a:r>
              <a:t> on Google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SS example"/>
          <p:cNvSpPr/>
          <p:nvPr/>
        </p:nvSpPr>
        <p:spPr>
          <a:xfrm>
            <a:off x="2422594" y="744464"/>
            <a:ext cx="7953199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sz="6000" dirty="0" smtClean="0"/>
              <a:t>W</a:t>
            </a:r>
            <a:r>
              <a:rPr lang="en-US" sz="6000" dirty="0" smtClean="0">
                <a:solidFill>
                  <a:srgbClr val="000000"/>
                </a:solidFill>
              </a:rPr>
              <a:t>XS</a:t>
            </a:r>
            <a:r>
              <a:rPr sz="6000" dirty="0" smtClean="0">
                <a:solidFill>
                  <a:srgbClr val="000000"/>
                </a:solidFill>
              </a:rPr>
              <a:t>S example</a:t>
            </a:r>
            <a:r>
              <a:rPr lang="en-US" sz="6000" dirty="0" smtClean="0">
                <a:solidFill>
                  <a:srgbClr val="000000"/>
                </a:solidFill>
              </a:rPr>
              <a:t>: </a:t>
            </a:r>
            <a:r>
              <a:rPr lang="en-US" sz="6000" dirty="0" smtClean="0">
                <a:solidFill>
                  <a:srgbClr val="000000"/>
                </a:solidFill>
                <a:latin typeface="Monaco"/>
                <a:cs typeface="Monaco"/>
              </a:rPr>
              <a:t>text</a:t>
            </a:r>
            <a:endParaRPr sz="60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55047" y="2811122"/>
            <a:ext cx="6049753" cy="2554545"/>
          </a:xfrm>
          <a:prstGeom prst="rect">
            <a:avLst/>
          </a:prstGeom>
          <a:solidFill>
            <a:srgbClr val="FBE1CC"/>
          </a:solidFill>
        </p:spPr>
        <p:txBody>
          <a:bodyPr wrap="square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chemeClr val="accent5"/>
                </a:solidFill>
              </a:rPr>
              <a:t>text </a:t>
            </a:r>
            <a:r>
              <a:rPr lang="en-US" sz="3200" dirty="0" smtClean="0">
                <a:solidFill>
                  <a:srgbClr val="53585F"/>
                </a:solidFill>
              </a:rPr>
              <a:t>{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chemeClr val="accent5"/>
                </a:solidFill>
              </a:rPr>
              <a:t>	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font-size</a:t>
            </a:r>
            <a:r>
              <a:rPr lang="en-US" sz="3200" dirty="0" smtClean="0">
                <a:solidFill>
                  <a:schemeClr val="tx2"/>
                </a:solidFill>
              </a:rPr>
              <a:t>:</a:t>
            </a:r>
            <a:r>
              <a:rPr lang="en-US" sz="3200" dirty="0" smtClean="0">
                <a:solidFill>
                  <a:schemeClr val="accent5"/>
                </a:solidFill>
              </a:rPr>
              <a:t> 48rpx</a:t>
            </a:r>
            <a:r>
              <a:rPr lang="en-US" sz="3200" dirty="0" smtClean="0">
                <a:solidFill>
                  <a:srgbClr val="53585F"/>
                </a:solidFill>
              </a:rPr>
              <a:t>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accent5"/>
                </a:solidFill>
              </a:rPr>
              <a:t>	</a:t>
            </a:r>
            <a:r>
              <a:rPr lang="en-US" sz="3200" dirty="0" smtClean="0">
                <a:solidFill>
                  <a:srgbClr val="FA694E"/>
                </a:solidFill>
              </a:rPr>
              <a:t>color</a:t>
            </a:r>
            <a:r>
              <a:rPr lang="en-US" sz="3200" dirty="0" smtClean="0">
                <a:solidFill>
                  <a:srgbClr val="53585F"/>
                </a:solidFill>
              </a:rPr>
              <a:t>:</a:t>
            </a:r>
            <a:r>
              <a:rPr lang="en-US" sz="3200" dirty="0" smtClean="0">
                <a:solidFill>
                  <a:schemeClr val="accent5"/>
                </a:solidFill>
              </a:rPr>
              <a:t> red</a:t>
            </a:r>
            <a:r>
              <a:rPr lang="en-US" sz="3200" dirty="0">
                <a:solidFill>
                  <a:srgbClr val="53585F"/>
                </a:solidFill>
              </a:rPr>
              <a:t>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accent5"/>
                </a:solidFill>
              </a:rPr>
              <a:t>	</a:t>
            </a:r>
            <a:r>
              <a:rPr lang="en-US" sz="3200" dirty="0" smtClean="0">
                <a:solidFill>
                  <a:srgbClr val="FA694E"/>
                </a:solidFill>
              </a:rPr>
              <a:t>font-family</a:t>
            </a:r>
            <a:r>
              <a:rPr lang="en-US" sz="3200" dirty="0">
                <a:solidFill>
                  <a:srgbClr val="53585F"/>
                </a:solidFill>
              </a:rPr>
              <a:t>:</a:t>
            </a:r>
            <a:r>
              <a:rPr lang="en-US" sz="3200" dirty="0" smtClean="0">
                <a:solidFill>
                  <a:schemeClr val="accent5"/>
                </a:solidFill>
              </a:rPr>
              <a:t> </a:t>
            </a:r>
            <a:r>
              <a:rPr lang="en-US" sz="3200" dirty="0" err="1" smtClean="0">
                <a:solidFill>
                  <a:schemeClr val="accent5"/>
                </a:solidFill>
              </a:rPr>
              <a:t>Avenir</a:t>
            </a:r>
            <a:endParaRPr lang="en-US" sz="3200" dirty="0" smtClean="0">
              <a:solidFill>
                <a:schemeClr val="accent5"/>
              </a:solidFill>
            </a:endParaRP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rgbClr val="53585F"/>
                </a:solidFill>
              </a:rPr>
              <a:t>}</a:t>
            </a:r>
            <a:endParaRPr lang="en-US" sz="3200" dirty="0">
              <a:solidFill>
                <a:srgbClr val="53585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977" y="2811122"/>
            <a:ext cx="5668776" cy="1569660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rgbClr val="53585F"/>
                </a:solidFill>
              </a:rPr>
              <a:t>&lt;</a:t>
            </a:r>
            <a:r>
              <a:rPr lang="en-US" sz="3200" dirty="0" smtClean="0">
                <a:solidFill>
                  <a:schemeClr val="accent5"/>
                </a:solidFill>
              </a:rPr>
              <a:t>text</a:t>
            </a:r>
            <a:r>
              <a:rPr lang="en-US" sz="3200" dirty="0" smtClean="0">
                <a:solidFill>
                  <a:srgbClr val="53585F"/>
                </a:solidFill>
              </a:rPr>
              <a:t>&gt;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chemeClr val="accent5"/>
                </a:solidFill>
              </a:rPr>
              <a:t>	</a:t>
            </a:r>
            <a:r>
              <a:rPr lang="en-US" sz="3200" dirty="0" smtClean="0">
                <a:solidFill>
                  <a:srgbClr val="53585F"/>
                </a:solidFill>
              </a:rPr>
              <a:t>Big Red Title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rgbClr val="53585F"/>
                </a:solidFill>
              </a:rPr>
              <a:t>&lt;/</a:t>
            </a:r>
            <a:r>
              <a:rPr lang="en-US" sz="3200" dirty="0" smtClean="0">
                <a:solidFill>
                  <a:schemeClr val="accent5"/>
                </a:solidFill>
              </a:rPr>
              <a:t>text</a:t>
            </a:r>
            <a:r>
              <a:rPr lang="en-US" sz="3200" dirty="0" smtClean="0">
                <a:solidFill>
                  <a:srgbClr val="53585F"/>
                </a:solidFill>
              </a:rPr>
              <a:t>&gt;</a:t>
            </a:r>
            <a:endParaRPr lang="en-US" sz="3200" dirty="0">
              <a:solidFill>
                <a:srgbClr val="53585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889266" y="5635866"/>
            <a:ext cx="0" cy="1843459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2158868" y="4380782"/>
            <a:ext cx="0" cy="1255084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>
            <a:off x="2158868" y="5635866"/>
            <a:ext cx="3730398" cy="0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8914865" y="5365667"/>
            <a:ext cx="0" cy="270199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5889266" y="5635866"/>
            <a:ext cx="3025599" cy="0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1333418" y="2287727"/>
            <a:ext cx="3047814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/>
              <a:t>i</a:t>
            </a:r>
            <a:r>
              <a:rPr kumimoji="0" lang="en-US" sz="3200" b="1" i="1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ndex.wxml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sym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48092" y="2241735"/>
            <a:ext cx="3047814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 smtClean="0"/>
              <a:t>i</a:t>
            </a:r>
            <a:r>
              <a:rPr kumimoji="0" lang="en-US" sz="3200" b="1" i="1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ndex.wxss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sym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47878" y="7928958"/>
            <a:ext cx="4285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800" dirty="0" smtClean="0">
                <a:solidFill>
                  <a:schemeClr val="accent5"/>
                </a:solidFill>
                <a:latin typeface="Avenir Book"/>
                <a:cs typeface="Avenir Book"/>
              </a:rPr>
              <a:t>Big Red Title</a:t>
            </a:r>
            <a:endParaRPr lang="en-US" sz="4800" dirty="0">
              <a:solidFill>
                <a:schemeClr val="accent5"/>
              </a:solidFill>
              <a:latin typeface="Avenir Book"/>
              <a:cs typeface="Avenir Book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SS example"/>
          <p:cNvSpPr/>
          <p:nvPr/>
        </p:nvSpPr>
        <p:spPr>
          <a:xfrm>
            <a:off x="2319840" y="744464"/>
            <a:ext cx="8158709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sz="6000" dirty="0" smtClean="0"/>
              <a:t>W</a:t>
            </a:r>
            <a:r>
              <a:rPr lang="en-US" sz="6000" dirty="0" smtClean="0">
                <a:solidFill>
                  <a:srgbClr val="000000"/>
                </a:solidFill>
              </a:rPr>
              <a:t>XS</a:t>
            </a:r>
            <a:r>
              <a:rPr sz="6000" dirty="0" smtClean="0">
                <a:solidFill>
                  <a:srgbClr val="000000"/>
                </a:solidFill>
              </a:rPr>
              <a:t>S example</a:t>
            </a:r>
            <a:r>
              <a:rPr lang="en-US" sz="6000" dirty="0" smtClean="0">
                <a:solidFill>
                  <a:srgbClr val="000000"/>
                </a:solidFill>
              </a:rPr>
              <a:t> </a:t>
            </a:r>
            <a:r>
              <a:rPr lang="en-US" sz="6000" dirty="0" smtClean="0">
                <a:solidFill>
                  <a:srgbClr val="000000"/>
                </a:solidFill>
                <a:latin typeface="Monaco"/>
                <a:cs typeface="Monaco"/>
              </a:rPr>
              <a:t>image</a:t>
            </a:r>
            <a:endParaRPr sz="6000" dirty="0">
              <a:solidFill>
                <a:srgbClr val="000000"/>
              </a:solidFill>
              <a:latin typeface="Monaco"/>
              <a:cs typeface="Monaco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55047" y="2811122"/>
            <a:ext cx="6049753" cy="2062103"/>
          </a:xfrm>
          <a:prstGeom prst="rect">
            <a:avLst/>
          </a:prstGeom>
          <a:solidFill>
            <a:srgbClr val="FBE1CC"/>
          </a:solidFill>
        </p:spPr>
        <p:txBody>
          <a:bodyPr wrap="square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accent5"/>
                </a:solidFill>
              </a:rPr>
              <a:t>i</a:t>
            </a:r>
            <a:r>
              <a:rPr lang="en-US" sz="3200" dirty="0" smtClean="0">
                <a:solidFill>
                  <a:schemeClr val="accent5"/>
                </a:solidFill>
              </a:rPr>
              <a:t>mage </a:t>
            </a:r>
            <a:r>
              <a:rPr lang="en-US" sz="3200" dirty="0" smtClean="0">
                <a:solidFill>
                  <a:srgbClr val="53585F"/>
                </a:solidFill>
              </a:rPr>
              <a:t>{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chemeClr val="accent5"/>
                </a:solidFill>
              </a:rPr>
              <a:t>	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height: 100rpx;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	</a:t>
            </a:r>
            <a:r>
              <a:rPr lang="en-US" sz="32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width: 100rpx;</a:t>
            </a:r>
            <a:endParaRPr lang="en-US" sz="3200" dirty="0" smtClean="0">
              <a:solidFill>
                <a:schemeClr val="accent5"/>
              </a:solidFill>
            </a:endParaRP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rgbClr val="53585F"/>
                </a:solidFill>
              </a:rPr>
              <a:t>}</a:t>
            </a:r>
            <a:endParaRPr lang="en-US" sz="3200" dirty="0">
              <a:solidFill>
                <a:srgbClr val="53585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977" y="2811122"/>
            <a:ext cx="5668776" cy="1077218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rgbClr val="53585F"/>
                </a:solidFill>
              </a:rPr>
              <a:t>&lt;</a:t>
            </a:r>
            <a:r>
              <a:rPr lang="en-US" sz="3200" dirty="0" smtClean="0">
                <a:solidFill>
                  <a:schemeClr val="accent5"/>
                </a:solidFill>
              </a:rPr>
              <a:t>image </a:t>
            </a:r>
            <a:r>
              <a:rPr lang="en-US" sz="3200" dirty="0" err="1" smtClean="0">
                <a:solidFill>
                  <a:schemeClr val="accent1"/>
                </a:solidFill>
              </a:rPr>
              <a:t>src</a:t>
            </a:r>
            <a:r>
              <a:rPr lang="en-US" sz="3200" dirty="0" smtClean="0">
                <a:solidFill>
                  <a:schemeClr val="accent1"/>
                </a:solidFill>
              </a:rPr>
              <a:t>=</a:t>
            </a:r>
            <a:r>
              <a:rPr lang="en-US" sz="3200" dirty="0" smtClean="0">
                <a:solidFill>
                  <a:schemeClr val="accent5"/>
                </a:solidFill>
              </a:rPr>
              <a:t>“</a:t>
            </a:r>
            <a:r>
              <a:rPr lang="en-US" sz="3200" dirty="0" smtClean="0">
                <a:solidFill>
                  <a:schemeClr val="tx1"/>
                </a:solidFill>
              </a:rPr>
              <a:t>logo.png</a:t>
            </a:r>
            <a:r>
              <a:rPr lang="en-US" sz="3200" dirty="0" smtClean="0">
                <a:solidFill>
                  <a:schemeClr val="accent5"/>
                </a:solidFill>
              </a:rPr>
              <a:t>”</a:t>
            </a:r>
            <a:r>
              <a:rPr lang="en-US" sz="3200" dirty="0" smtClean="0">
                <a:solidFill>
                  <a:srgbClr val="53585F"/>
                </a:solidFill>
              </a:rPr>
              <a:t>&gt;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3200" dirty="0" smtClean="0">
                <a:solidFill>
                  <a:srgbClr val="53585F"/>
                </a:solidFill>
              </a:rPr>
              <a:t>&lt;/</a:t>
            </a:r>
            <a:r>
              <a:rPr lang="en-US" sz="3200" dirty="0" smtClean="0">
                <a:solidFill>
                  <a:schemeClr val="accent5"/>
                </a:solidFill>
              </a:rPr>
              <a:t>image</a:t>
            </a:r>
            <a:r>
              <a:rPr lang="en-US" sz="3200" dirty="0" smtClean="0">
                <a:solidFill>
                  <a:srgbClr val="53585F"/>
                </a:solidFill>
              </a:rPr>
              <a:t>&gt;</a:t>
            </a:r>
            <a:endParaRPr lang="en-US" sz="3200" dirty="0">
              <a:solidFill>
                <a:srgbClr val="53585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889266" y="5635866"/>
            <a:ext cx="0" cy="1843459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2158868" y="3642119"/>
            <a:ext cx="0" cy="1993747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>
            <a:off x="2158868" y="5635866"/>
            <a:ext cx="3730398" cy="0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8914865" y="4873225"/>
            <a:ext cx="0" cy="762641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5889266" y="5635866"/>
            <a:ext cx="3025599" cy="0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1333418" y="2287727"/>
            <a:ext cx="3047814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/>
              <a:t>i</a:t>
            </a:r>
            <a:r>
              <a:rPr kumimoji="0" lang="en-US" sz="3200" b="1" i="1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ndex.wxml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sym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48092" y="2241735"/>
            <a:ext cx="3047814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 smtClean="0"/>
              <a:t>i</a:t>
            </a:r>
            <a:r>
              <a:rPr kumimoji="0" lang="en-US" sz="3200" b="1" i="1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ndex.wxss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sym typeface="Helvetica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4111" y="6142334"/>
            <a:ext cx="2673981" cy="267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0829323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CSS example"/>
          <p:cNvSpPr/>
          <p:nvPr/>
        </p:nvSpPr>
        <p:spPr>
          <a:xfrm>
            <a:off x="0" y="590576"/>
            <a:ext cx="13004800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 smtClean="0"/>
              <a:t>C</a:t>
            </a:r>
            <a:r>
              <a:rPr lang="en-US" dirty="0" smtClean="0">
                <a:solidFill>
                  <a:schemeClr val="tx1"/>
                </a:solidFill>
              </a:rPr>
              <a:t>reating Classes</a:t>
            </a:r>
            <a:endParaRPr dirty="0">
              <a:solidFill>
                <a:schemeClr val="tx1"/>
              </a:solidFill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955048" y="2811122"/>
            <a:ext cx="4966350" cy="3785652"/>
          </a:xfrm>
          <a:prstGeom prst="rect">
            <a:avLst/>
          </a:prstGeom>
          <a:solidFill>
            <a:srgbClr val="FBE1CC"/>
          </a:solidFill>
        </p:spPr>
        <p:txBody>
          <a:bodyPr wrap="square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 smtClean="0">
                <a:solidFill>
                  <a:schemeClr val="tx1"/>
                </a:solidFill>
              </a:rPr>
              <a:t>.</a:t>
            </a:r>
            <a:r>
              <a:rPr lang="en-US" sz="2400" dirty="0" smtClean="0">
                <a:solidFill>
                  <a:schemeClr val="accent5"/>
                </a:solidFill>
              </a:rPr>
              <a:t>title </a:t>
            </a:r>
            <a:r>
              <a:rPr lang="en-US" sz="2400" dirty="0" smtClean="0">
                <a:solidFill>
                  <a:srgbClr val="53585F"/>
                </a:solidFill>
              </a:rPr>
              <a:t>{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 smtClean="0">
                <a:solidFill>
                  <a:schemeClr val="accent5"/>
                </a:solidFill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font-size</a:t>
            </a:r>
            <a:r>
              <a:rPr lang="en-US" sz="2400" dirty="0" smtClean="0">
                <a:solidFill>
                  <a:schemeClr val="tx2"/>
                </a:solidFill>
              </a:rPr>
              <a:t>:</a:t>
            </a:r>
            <a:r>
              <a:rPr lang="en-US" sz="2400" dirty="0" smtClean="0">
                <a:solidFill>
                  <a:schemeClr val="accent5"/>
                </a:solidFill>
              </a:rPr>
              <a:t> 24rpx</a:t>
            </a:r>
            <a:r>
              <a:rPr lang="en-US" sz="2400" dirty="0" smtClean="0">
                <a:solidFill>
                  <a:srgbClr val="53585F"/>
                </a:solidFill>
              </a:rPr>
              <a:t>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accent5"/>
                </a:solidFill>
              </a:rPr>
              <a:t>	</a:t>
            </a:r>
            <a:r>
              <a:rPr lang="en-US" sz="2400" dirty="0" smtClean="0">
                <a:solidFill>
                  <a:srgbClr val="FA694E"/>
                </a:solidFill>
              </a:rPr>
              <a:t>color</a:t>
            </a:r>
            <a:r>
              <a:rPr lang="en-US" sz="2400" dirty="0" smtClean="0">
                <a:solidFill>
                  <a:srgbClr val="53585F"/>
                </a:solidFill>
              </a:rPr>
              <a:t>:</a:t>
            </a:r>
            <a:r>
              <a:rPr lang="en-US" sz="2400" dirty="0" smtClean="0">
                <a:solidFill>
                  <a:schemeClr val="accent5"/>
                </a:solidFill>
              </a:rPr>
              <a:t> red</a:t>
            </a:r>
            <a:r>
              <a:rPr lang="en-US" sz="2400" dirty="0">
                <a:solidFill>
                  <a:srgbClr val="53585F"/>
                </a:solidFill>
              </a:rPr>
              <a:t>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accent5"/>
                </a:solidFill>
              </a:rPr>
              <a:t>	</a:t>
            </a:r>
            <a:r>
              <a:rPr lang="en-US" sz="2400" dirty="0" smtClean="0">
                <a:solidFill>
                  <a:srgbClr val="FA694E"/>
                </a:solidFill>
              </a:rPr>
              <a:t>font-family</a:t>
            </a:r>
            <a:r>
              <a:rPr lang="en-US" sz="2400" dirty="0">
                <a:solidFill>
                  <a:srgbClr val="53585F"/>
                </a:solidFill>
              </a:rPr>
              <a:t>:</a:t>
            </a:r>
            <a:r>
              <a:rPr lang="en-US" sz="2400" dirty="0" smtClean="0">
                <a:solidFill>
                  <a:schemeClr val="accent5"/>
                </a:solidFill>
              </a:rPr>
              <a:t> </a:t>
            </a:r>
            <a:r>
              <a:rPr lang="en-US" sz="2400" dirty="0" err="1" smtClean="0">
                <a:solidFill>
                  <a:schemeClr val="accent5"/>
                </a:solidFill>
              </a:rPr>
              <a:t>Avenir</a:t>
            </a:r>
            <a:endParaRPr lang="en-US" sz="2400" dirty="0" smtClean="0">
              <a:solidFill>
                <a:schemeClr val="accent5"/>
              </a:solidFill>
            </a:endParaRP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 smtClean="0">
                <a:solidFill>
                  <a:srgbClr val="53585F"/>
                </a:solidFill>
              </a:rPr>
              <a:t>}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 smtClean="0">
                <a:solidFill>
                  <a:srgbClr val="53585F"/>
                </a:solidFill>
              </a:rPr>
              <a:t>.</a:t>
            </a:r>
            <a:r>
              <a:rPr lang="en-US" sz="2400" dirty="0" smtClean="0">
                <a:solidFill>
                  <a:schemeClr val="accent4"/>
                </a:solidFill>
              </a:rPr>
              <a:t>content</a:t>
            </a:r>
            <a:r>
              <a:rPr lang="en-US" sz="2400" dirty="0" smtClean="0">
                <a:solidFill>
                  <a:srgbClr val="53585F"/>
                </a:solidFill>
              </a:rPr>
              <a:t> {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 smtClean="0">
                <a:solidFill>
                  <a:srgbClr val="53585F"/>
                </a:solidFill>
              </a:rPr>
              <a:t>	</a:t>
            </a:r>
            <a:r>
              <a:rPr lang="en-US" sz="2400" dirty="0">
                <a:solidFill>
                  <a:schemeClr val="accent5">
                    <a:lumMod val="60000"/>
                    <a:lumOff val="40000"/>
                  </a:schemeClr>
                </a:solidFill>
              </a:rPr>
              <a:t>font-size</a:t>
            </a:r>
            <a:r>
              <a:rPr lang="en-US" sz="2400" dirty="0">
                <a:solidFill>
                  <a:schemeClr val="tx2"/>
                </a:solidFill>
              </a:rPr>
              <a:t>:</a:t>
            </a:r>
            <a:r>
              <a:rPr lang="en-US" sz="2400" dirty="0">
                <a:solidFill>
                  <a:schemeClr val="accent5"/>
                </a:solidFill>
              </a:rPr>
              <a:t> 24rpx</a:t>
            </a:r>
            <a:r>
              <a:rPr lang="en-US" sz="2400" dirty="0">
                <a:solidFill>
                  <a:srgbClr val="53585F"/>
                </a:solidFill>
              </a:rPr>
              <a:t>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>
                <a:solidFill>
                  <a:schemeClr val="accent5"/>
                </a:solidFill>
              </a:rPr>
              <a:t>	</a:t>
            </a:r>
            <a:r>
              <a:rPr lang="en-US" sz="2400" dirty="0">
                <a:solidFill>
                  <a:srgbClr val="FA694E"/>
                </a:solidFill>
              </a:rPr>
              <a:t>color</a:t>
            </a:r>
            <a:r>
              <a:rPr lang="en-US" sz="2400" dirty="0">
                <a:solidFill>
                  <a:srgbClr val="53585F"/>
                </a:solidFill>
              </a:rPr>
              <a:t>:</a:t>
            </a:r>
            <a:r>
              <a:rPr lang="en-US" sz="2400" dirty="0">
                <a:solidFill>
                  <a:schemeClr val="accent5"/>
                </a:solidFill>
              </a:rPr>
              <a:t> </a:t>
            </a:r>
            <a:r>
              <a:rPr lang="en-US" sz="2400" dirty="0" smtClean="0">
                <a:solidFill>
                  <a:schemeClr val="accent5"/>
                </a:solidFill>
              </a:rPr>
              <a:t>blue</a:t>
            </a:r>
            <a:r>
              <a:rPr lang="en-US" sz="2400" dirty="0" smtClean="0">
                <a:solidFill>
                  <a:srgbClr val="53585F"/>
                </a:solidFill>
              </a:rPr>
              <a:t>;</a:t>
            </a:r>
            <a:endParaRPr lang="en-US" sz="2400" dirty="0">
              <a:solidFill>
                <a:srgbClr val="53585F"/>
              </a:solidFill>
            </a:endParaRP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 smtClean="0">
                <a:solidFill>
                  <a:srgbClr val="53585F"/>
                </a:solidFill>
              </a:rPr>
              <a:t>	</a:t>
            </a:r>
            <a:r>
              <a:rPr lang="en-US" sz="2400" dirty="0" smtClean="0">
                <a:solidFill>
                  <a:schemeClr val="accent5">
                    <a:lumMod val="60000"/>
                    <a:lumOff val="40000"/>
                  </a:schemeClr>
                </a:solidFill>
              </a:rPr>
              <a:t>font-family</a:t>
            </a:r>
            <a:r>
              <a:rPr lang="en-US" sz="2400" dirty="0" smtClean="0">
                <a:solidFill>
                  <a:srgbClr val="53585F"/>
                </a:solidFill>
              </a:rPr>
              <a:t>: </a:t>
            </a:r>
            <a:r>
              <a:rPr lang="en-US" sz="2400" dirty="0" err="1" smtClean="0">
                <a:solidFill>
                  <a:schemeClr val="accent5"/>
                </a:solidFill>
              </a:rPr>
              <a:t>Avenir</a:t>
            </a:r>
            <a:r>
              <a:rPr lang="en-US" sz="2400" dirty="0" smtClean="0">
                <a:solidFill>
                  <a:srgbClr val="53585F"/>
                </a:solidFill>
              </a:rPr>
              <a:t>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 smtClean="0">
                <a:solidFill>
                  <a:srgbClr val="53585F"/>
                </a:solidFill>
              </a:rPr>
              <a:t>}</a:t>
            </a:r>
            <a:endParaRPr lang="en-US" sz="2400" dirty="0">
              <a:solidFill>
                <a:srgbClr val="53585F"/>
              </a:solidFill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380977" y="2811122"/>
            <a:ext cx="5668776" cy="3108544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accent4">
                <a:lumMod val="20000"/>
                <a:lumOff val="80000"/>
              </a:schemeClr>
            </a:solidFill>
          </a:ln>
        </p:spPr>
        <p:txBody>
          <a:bodyPr wrap="square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 smtClean="0">
                <a:solidFill>
                  <a:srgbClr val="53585F"/>
                </a:solidFill>
              </a:rPr>
              <a:t>&lt;</a:t>
            </a:r>
            <a:r>
              <a:rPr lang="en-US" sz="2800" dirty="0" smtClean="0">
                <a:solidFill>
                  <a:schemeClr val="accent5"/>
                </a:solidFill>
              </a:rPr>
              <a:t>text </a:t>
            </a:r>
            <a:r>
              <a:rPr lang="en-US" sz="2800" dirty="0" smtClean="0">
                <a:solidFill>
                  <a:srgbClr val="0365C0"/>
                </a:solidFill>
              </a:rPr>
              <a:t>class=</a:t>
            </a:r>
            <a:r>
              <a:rPr lang="en-US" sz="2800" dirty="0" smtClean="0">
                <a:solidFill>
                  <a:schemeClr val="accent5"/>
                </a:solidFill>
              </a:rPr>
              <a:t>“title”</a:t>
            </a:r>
            <a:r>
              <a:rPr lang="en-US" sz="2800" dirty="0" smtClean="0">
                <a:solidFill>
                  <a:srgbClr val="53585F"/>
                </a:solidFill>
              </a:rPr>
              <a:t>&gt;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 smtClean="0">
                <a:solidFill>
                  <a:schemeClr val="accent5"/>
                </a:solidFill>
              </a:rPr>
              <a:t>	</a:t>
            </a:r>
            <a:r>
              <a:rPr lang="en-US" sz="2800" dirty="0" smtClean="0">
                <a:solidFill>
                  <a:srgbClr val="53585F"/>
                </a:solidFill>
              </a:rPr>
              <a:t>Big Red Title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 smtClean="0">
                <a:solidFill>
                  <a:srgbClr val="53585F"/>
                </a:solidFill>
              </a:rPr>
              <a:t>&lt;/</a:t>
            </a:r>
            <a:r>
              <a:rPr lang="en-US" sz="2800" dirty="0" smtClean="0">
                <a:solidFill>
                  <a:schemeClr val="accent5"/>
                </a:solidFill>
              </a:rPr>
              <a:t>text</a:t>
            </a:r>
            <a:r>
              <a:rPr lang="en-US" sz="2800" dirty="0" smtClean="0">
                <a:solidFill>
                  <a:srgbClr val="53585F"/>
                </a:solidFill>
              </a:rPr>
              <a:t>&gt;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 smtClean="0">
                <a:solidFill>
                  <a:srgbClr val="53585F"/>
                </a:solidFill>
              </a:rPr>
              <a:t>&lt;</a:t>
            </a:r>
            <a:r>
              <a:rPr lang="en-US" sz="2800" dirty="0">
                <a:solidFill>
                  <a:schemeClr val="accent5"/>
                </a:solidFill>
              </a:rPr>
              <a:t>text </a:t>
            </a:r>
            <a:r>
              <a:rPr lang="en-US" sz="2800" dirty="0">
                <a:solidFill>
                  <a:srgbClr val="0365C0"/>
                </a:solidFill>
              </a:rPr>
              <a:t>class=</a:t>
            </a:r>
            <a:r>
              <a:rPr lang="en-US" sz="2800" dirty="0" smtClean="0">
                <a:solidFill>
                  <a:schemeClr val="accent5"/>
                </a:solidFill>
              </a:rPr>
              <a:t>“content”</a:t>
            </a:r>
            <a:r>
              <a:rPr lang="en-US" sz="2800" dirty="0">
                <a:solidFill>
                  <a:srgbClr val="53585F"/>
                </a:solidFill>
              </a:rPr>
              <a:t>&gt;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>
                <a:solidFill>
                  <a:schemeClr val="accent5"/>
                </a:solidFill>
              </a:rPr>
              <a:t>	</a:t>
            </a:r>
            <a:r>
              <a:rPr lang="en-US" sz="2800" dirty="0" smtClean="0">
                <a:solidFill>
                  <a:srgbClr val="53585F"/>
                </a:solidFill>
              </a:rPr>
              <a:t>Cool blue content</a:t>
            </a:r>
            <a:endParaRPr lang="en-US" sz="2800" dirty="0">
              <a:solidFill>
                <a:srgbClr val="53585F"/>
              </a:solidFill>
            </a:endParaRP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800" dirty="0">
                <a:solidFill>
                  <a:srgbClr val="53585F"/>
                </a:solidFill>
              </a:rPr>
              <a:t>&lt;/</a:t>
            </a:r>
            <a:r>
              <a:rPr lang="en-US" sz="2800" dirty="0">
                <a:solidFill>
                  <a:schemeClr val="accent5"/>
                </a:solidFill>
              </a:rPr>
              <a:t>text</a:t>
            </a:r>
            <a:r>
              <a:rPr lang="en-US" sz="2800" dirty="0">
                <a:solidFill>
                  <a:srgbClr val="53585F"/>
                </a:solidFill>
              </a:rPr>
              <a:t>&gt;</a:t>
            </a:r>
          </a:p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endParaRPr lang="en-US" sz="2800" dirty="0">
              <a:solidFill>
                <a:srgbClr val="53585F"/>
              </a:solidFill>
            </a:endParaRPr>
          </a:p>
        </p:txBody>
      </p:sp>
      <p:cxnSp>
        <p:nvCxnSpPr>
          <p:cNvPr id="3" name="Straight Arrow Connector 2"/>
          <p:cNvCxnSpPr/>
          <p:nvPr/>
        </p:nvCxnSpPr>
        <p:spPr>
          <a:xfrm>
            <a:off x="5889266" y="7350434"/>
            <a:ext cx="0" cy="622244"/>
          </a:xfrm>
          <a:prstGeom prst="straightConnector1">
            <a:avLst/>
          </a:prstGeom>
          <a:noFill/>
          <a:ln w="38100" cap="flat" cmpd="sng">
            <a:solidFill>
              <a:schemeClr val="accent5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8" name="Straight Connector 7"/>
          <p:cNvCxnSpPr/>
          <p:nvPr/>
        </p:nvCxnSpPr>
        <p:spPr>
          <a:xfrm>
            <a:off x="2158868" y="5919666"/>
            <a:ext cx="0" cy="1430768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1" name="Straight Connector 10"/>
          <p:cNvCxnSpPr/>
          <p:nvPr/>
        </p:nvCxnSpPr>
        <p:spPr>
          <a:xfrm>
            <a:off x="2158868" y="7350434"/>
            <a:ext cx="3730398" cy="0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6" name="Straight Connector 15"/>
          <p:cNvCxnSpPr/>
          <p:nvPr/>
        </p:nvCxnSpPr>
        <p:spPr>
          <a:xfrm>
            <a:off x="8914865" y="6659674"/>
            <a:ext cx="0" cy="690760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17" name="Straight Connector 16"/>
          <p:cNvCxnSpPr/>
          <p:nvPr/>
        </p:nvCxnSpPr>
        <p:spPr>
          <a:xfrm>
            <a:off x="5889266" y="7350434"/>
            <a:ext cx="3025599" cy="0"/>
          </a:xfrm>
          <a:prstGeom prst="line">
            <a:avLst/>
          </a:prstGeom>
          <a:noFill/>
          <a:ln w="28575" cap="flat" cmpd="sng">
            <a:solidFill>
              <a:srgbClr val="C82506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21" name="TextBox 20"/>
          <p:cNvSpPr txBox="1"/>
          <p:nvPr/>
        </p:nvSpPr>
        <p:spPr>
          <a:xfrm>
            <a:off x="1333418" y="2287727"/>
            <a:ext cx="3047814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/>
              <a:t>i</a:t>
            </a:r>
            <a:r>
              <a:rPr kumimoji="0" lang="en-US" sz="3200" b="1" i="1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ndex.wxml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sym typeface="Helvetica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7248092" y="2241735"/>
            <a:ext cx="3047814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3200" i="1" dirty="0" smtClean="0"/>
              <a:t>i</a:t>
            </a:r>
            <a:r>
              <a:rPr kumimoji="0" lang="en-US" sz="3200" b="1" i="1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sym typeface="Helvetica"/>
              </a:rPr>
              <a:t>ndex.wxss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sym typeface="Helvetica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047878" y="7798042"/>
            <a:ext cx="4285988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4800" dirty="0" smtClean="0">
                <a:solidFill>
                  <a:schemeClr val="accent5"/>
                </a:solidFill>
                <a:latin typeface="Avenir Book"/>
                <a:cs typeface="Avenir Book"/>
              </a:rPr>
              <a:t>Big Red Title</a:t>
            </a:r>
            <a:endParaRPr lang="en-US" sz="4800" dirty="0">
              <a:solidFill>
                <a:schemeClr val="accent5"/>
              </a:solidFill>
              <a:latin typeface="Avenir Book"/>
              <a:cs typeface="Avenir Book"/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4063751" y="8629039"/>
            <a:ext cx="5746399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>
              <a:defRPr sz="40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sz="2400" dirty="0" smtClean="0">
                <a:solidFill>
                  <a:schemeClr val="accent1"/>
                </a:solidFill>
                <a:latin typeface="Avenir Book"/>
                <a:cs typeface="Avenir Book"/>
              </a:rPr>
              <a:t>Cool blue content</a:t>
            </a:r>
            <a:endParaRPr lang="en-US" sz="2400" dirty="0">
              <a:solidFill>
                <a:schemeClr val="accent1"/>
              </a:solidFill>
              <a:latin typeface="Avenir Book"/>
              <a:cs typeface="Avenir Book"/>
            </a:endParaRPr>
          </a:p>
        </p:txBody>
      </p:sp>
    </p:spTree>
    <p:extLst>
      <p:ext uri="{BB962C8B-B14F-4D97-AF65-F5344CB8AC3E}">
        <p14:creationId xmlns:p14="http://schemas.microsoft.com/office/powerpoint/2010/main" val="238952656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3. CSS for Fonts &amp; Colors"/>
          <p:cNvSpPr/>
          <p:nvPr/>
        </p:nvSpPr>
        <p:spPr>
          <a:xfrm>
            <a:off x="1847280" y="4376664"/>
            <a:ext cx="9310241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 smtClean="0"/>
              <a:t>W</a:t>
            </a:r>
            <a:r>
              <a:rPr lang="en-US" dirty="0" smtClean="0">
                <a:solidFill>
                  <a:srgbClr val="000000"/>
                </a:solidFill>
              </a:rPr>
              <a:t>XS</a:t>
            </a:r>
            <a:r>
              <a:rPr dirty="0" smtClean="0">
                <a:solidFill>
                  <a:srgbClr val="000000"/>
                </a:solidFill>
              </a:rPr>
              <a:t>S </a:t>
            </a:r>
            <a:r>
              <a:rPr dirty="0">
                <a:solidFill>
                  <a:srgbClr val="000000"/>
                </a:solidFill>
              </a:rPr>
              <a:t>for Fonts &amp; Colors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Colors"/>
          <p:cNvSpPr/>
          <p:nvPr/>
        </p:nvSpPr>
        <p:spPr>
          <a:xfrm>
            <a:off x="4745909" y="596900"/>
            <a:ext cx="3306565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olors</a:t>
            </a:r>
          </a:p>
        </p:txBody>
      </p:sp>
      <p:sp>
        <p:nvSpPr>
          <p:cNvPr id="253" name="h2 {…"/>
          <p:cNvSpPr/>
          <p:nvPr/>
        </p:nvSpPr>
        <p:spPr>
          <a:xfrm>
            <a:off x="184092" y="3286690"/>
            <a:ext cx="12382616" cy="362048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2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5"/>
                </a:solidFill>
              </a:rPr>
              <a:t>h2 </a:t>
            </a:r>
            <a:r>
              <a:rPr dirty="0">
                <a:solidFill>
                  <a:srgbClr val="000000"/>
                </a:solidFill>
              </a:rPr>
              <a:t>{</a:t>
            </a:r>
          </a:p>
          <a:p>
            <a:pPr lvl="2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color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 smtClean="0">
                <a:solidFill>
                  <a:schemeClr val="accent2"/>
                </a:solidFill>
              </a:rPr>
              <a:t>orange</a:t>
            </a:r>
            <a:r>
              <a:rPr dirty="0">
                <a:solidFill>
                  <a:srgbClr val="000000"/>
                </a:solidFill>
              </a:rPr>
              <a:t>;</a:t>
            </a:r>
            <a:endParaRPr dirty="0">
              <a:solidFill>
                <a:schemeClr val="accent5"/>
              </a:solidFill>
            </a:endParaRPr>
          </a:p>
          <a:p>
            <a:pPr lvl="2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5"/>
                </a:solidFill>
              </a:rPr>
              <a:t>  </a:t>
            </a:r>
            <a:r>
              <a:rPr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color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 smtClean="0">
                <a:solidFill>
                  <a:schemeClr val="accent2"/>
                </a:solidFill>
              </a:rPr>
              <a:t>#FF530D</a:t>
            </a:r>
            <a:r>
              <a:rPr dirty="0" smtClean="0">
                <a:solidFill>
                  <a:srgbClr val="000000"/>
                </a:solidFill>
              </a:rPr>
              <a:t>;</a:t>
            </a:r>
            <a:endParaRPr dirty="0">
              <a:solidFill>
                <a:srgbClr val="000000"/>
              </a:solidFill>
            </a:endParaRPr>
          </a:p>
          <a:p>
            <a:pPr lvl="2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color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>
                <a:solidFill>
                  <a:schemeClr val="accent2"/>
                </a:solidFill>
              </a:rPr>
              <a:t>rgb(255, 83, 13)</a:t>
            </a:r>
            <a:r>
              <a:rPr dirty="0">
                <a:solidFill>
                  <a:srgbClr val="000000"/>
                </a:solidFill>
              </a:rPr>
              <a:t>;</a:t>
            </a:r>
          </a:p>
          <a:p>
            <a:pPr lvl="2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color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>
                <a:solidFill>
                  <a:schemeClr val="accent2"/>
                </a:solidFill>
              </a:rPr>
              <a:t>rgba(255, 83, 13, 1.0)</a:t>
            </a:r>
            <a:r>
              <a:rPr dirty="0">
                <a:solidFill>
                  <a:srgbClr val="000000"/>
                </a:solidFill>
              </a:rPr>
              <a:t>;</a:t>
            </a:r>
            <a:endParaRPr dirty="0">
              <a:solidFill>
                <a:schemeClr val="accent5"/>
              </a:solidFill>
            </a:endParaRPr>
          </a:p>
          <a:p>
            <a:pPr lvl="2" algn="l">
              <a:defRPr sz="3500" b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  <p:pic>
        <p:nvPicPr>
          <p:cNvPr id="254" name="Screen Shot 2015-07-24 at 17.45.06.png" descr="Screen Shot 2015-07-24 at 17.45.06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190295" y="3924300"/>
            <a:ext cx="1854201" cy="1905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RGB tips"/>
          <p:cNvSpPr/>
          <p:nvPr/>
        </p:nvSpPr>
        <p:spPr>
          <a:xfrm>
            <a:off x="4181602" y="596900"/>
            <a:ext cx="443517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R</a:t>
            </a:r>
            <a:r>
              <a:rPr>
                <a:solidFill>
                  <a:srgbClr val="000000"/>
                </a:solidFill>
              </a:rPr>
              <a:t>GB tips</a:t>
            </a:r>
          </a:p>
        </p:txBody>
      </p:sp>
      <p:pic>
        <p:nvPicPr>
          <p:cNvPr id="25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028700" y="3937000"/>
            <a:ext cx="10947400" cy="18796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Background images"/>
          <p:cNvSpPr/>
          <p:nvPr/>
        </p:nvSpPr>
        <p:spPr>
          <a:xfrm>
            <a:off x="3082833" y="590576"/>
            <a:ext cx="6632725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 smtClean="0"/>
              <a:t>B</a:t>
            </a:r>
            <a:r>
              <a:rPr dirty="0" smtClean="0">
                <a:solidFill>
                  <a:srgbClr val="000000"/>
                </a:solidFill>
              </a:rPr>
              <a:t>ackground</a:t>
            </a:r>
            <a:r>
              <a:rPr lang="en-US" dirty="0" smtClean="0">
                <a:solidFill>
                  <a:srgbClr val="000000"/>
                </a:solidFill>
              </a:rPr>
              <a:t>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6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93700" y="2774950"/>
            <a:ext cx="12217400" cy="42037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045" y="2634446"/>
            <a:ext cx="10046293" cy="5280575"/>
          </a:xfrm>
          <a:prstGeom prst="rect">
            <a:avLst/>
          </a:prstGeom>
          <a:ln w="3175">
            <a:miter lim="400000"/>
          </a:ln>
        </p:spPr>
      </p:pic>
      <p:sp>
        <p:nvSpPr>
          <p:cNvPr id="138" name="Coding language"/>
          <p:cNvSpPr/>
          <p:nvPr/>
        </p:nvSpPr>
        <p:spPr>
          <a:xfrm>
            <a:off x="1914891" y="641376"/>
            <a:ext cx="8968601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>C</a:t>
            </a:r>
            <a:r>
              <a:rPr dirty="0">
                <a:solidFill>
                  <a:srgbClr val="000000"/>
                </a:solidFill>
              </a:rPr>
              <a:t>oding </a:t>
            </a:r>
            <a:r>
              <a:rPr dirty="0" smtClean="0">
                <a:solidFill>
                  <a:srgbClr val="000000"/>
                </a:solidFill>
              </a:rPr>
              <a:t>language</a:t>
            </a:r>
            <a:r>
              <a:rPr lang="en-US" altLang="zh-CN" dirty="0" smtClean="0">
                <a:solidFill>
                  <a:srgbClr val="000000"/>
                </a:solidFill>
              </a:rPr>
              <a:t>s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Text vs. Background"/>
          <p:cNvSpPr/>
          <p:nvPr/>
        </p:nvSpPr>
        <p:spPr>
          <a:xfrm>
            <a:off x="1315268" y="-24978"/>
            <a:ext cx="10167847" cy="253915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>T</a:t>
            </a:r>
            <a:r>
              <a:rPr dirty="0">
                <a:solidFill>
                  <a:srgbClr val="000000"/>
                </a:solidFill>
              </a:rPr>
              <a:t>ext vs. </a:t>
            </a:r>
            <a:r>
              <a:rPr dirty="0" smtClean="0">
                <a:solidFill>
                  <a:srgbClr val="000000"/>
                </a:solidFill>
              </a:rPr>
              <a:t>Background</a:t>
            </a:r>
            <a:endParaRPr lang="en-US" dirty="0" smtClean="0">
              <a:solidFill>
                <a:srgbClr val="000000"/>
              </a:solidFill>
            </a:endParaRPr>
          </a:p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 smtClean="0">
                <a:solidFill>
                  <a:srgbClr val="000000"/>
                </a:solidFill>
              </a:rPr>
              <a:t>Colors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26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898650" y="2895600"/>
            <a:ext cx="9207500" cy="4978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Font family"/>
          <p:cNvSpPr/>
          <p:nvPr/>
        </p:nvSpPr>
        <p:spPr>
          <a:xfrm>
            <a:off x="3645325" y="596900"/>
            <a:ext cx="5507733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ont family</a:t>
            </a:r>
          </a:p>
        </p:txBody>
      </p:sp>
      <p:pic>
        <p:nvPicPr>
          <p:cNvPr id="26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850" y="1924050"/>
            <a:ext cx="9817100" cy="59055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Font family"/>
          <p:cNvSpPr/>
          <p:nvPr/>
        </p:nvSpPr>
        <p:spPr>
          <a:xfrm>
            <a:off x="3645325" y="596900"/>
            <a:ext cx="5507733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ont family</a:t>
            </a:r>
          </a:p>
        </p:txBody>
      </p:sp>
      <p:pic>
        <p:nvPicPr>
          <p:cNvPr id="26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93850" y="1924050"/>
            <a:ext cx="9817100" cy="59055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Font family"/>
          <p:cNvSpPr/>
          <p:nvPr/>
        </p:nvSpPr>
        <p:spPr>
          <a:xfrm>
            <a:off x="3645325" y="596900"/>
            <a:ext cx="5507733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ont family</a:t>
            </a:r>
          </a:p>
        </p:txBody>
      </p:sp>
      <p:pic>
        <p:nvPicPr>
          <p:cNvPr id="27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593850" y="1924050"/>
            <a:ext cx="9817100" cy="59055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4" name="Font size &amp; spacing"/>
          <p:cNvSpPr/>
          <p:nvPr/>
        </p:nvSpPr>
        <p:spPr>
          <a:xfrm>
            <a:off x="1584552" y="596900"/>
            <a:ext cx="962927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ont size &amp; spacing</a:t>
            </a:r>
          </a:p>
        </p:txBody>
      </p:sp>
      <p:pic>
        <p:nvPicPr>
          <p:cNvPr id="27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735475"/>
            <a:ext cx="13004800" cy="529865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Font color"/>
          <p:cNvSpPr/>
          <p:nvPr/>
        </p:nvSpPr>
        <p:spPr>
          <a:xfrm>
            <a:off x="3871544" y="596900"/>
            <a:ext cx="5055295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ont color</a:t>
            </a:r>
          </a:p>
        </p:txBody>
      </p:sp>
      <p:pic>
        <p:nvPicPr>
          <p:cNvPr id="278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550" y="2273300"/>
            <a:ext cx="11315700" cy="6223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Font decoration"/>
          <p:cNvSpPr/>
          <p:nvPr/>
        </p:nvSpPr>
        <p:spPr>
          <a:xfrm>
            <a:off x="2516712" y="596900"/>
            <a:ext cx="776495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ont decoration</a:t>
            </a:r>
          </a:p>
        </p:txBody>
      </p:sp>
      <p:pic>
        <p:nvPicPr>
          <p:cNvPr id="281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44550" y="2273300"/>
            <a:ext cx="11315700" cy="6223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Font weight"/>
          <p:cNvSpPr/>
          <p:nvPr/>
        </p:nvSpPr>
        <p:spPr>
          <a:xfrm>
            <a:off x="3504931" y="596900"/>
            <a:ext cx="5788522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F</a:t>
            </a:r>
            <a:r>
              <a:rPr>
                <a:solidFill>
                  <a:srgbClr val="000000"/>
                </a:solidFill>
              </a:rPr>
              <a:t>ont weight</a:t>
            </a:r>
          </a:p>
        </p:txBody>
      </p:sp>
      <p:pic>
        <p:nvPicPr>
          <p:cNvPr id="28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699683" y="2421466"/>
            <a:ext cx="9944101" cy="7213601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Font alignment"/>
          <p:cNvSpPr/>
          <p:nvPr/>
        </p:nvSpPr>
        <p:spPr>
          <a:xfrm>
            <a:off x="2714405" y="596900"/>
            <a:ext cx="7369573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>F</a:t>
            </a:r>
            <a:r>
              <a:rPr dirty="0">
                <a:solidFill>
                  <a:srgbClr val="000000"/>
                </a:solidFill>
              </a:rPr>
              <a:t>ont alignment</a:t>
            </a:r>
          </a:p>
        </p:txBody>
      </p:sp>
      <p:pic>
        <p:nvPicPr>
          <p:cNvPr id="28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44550" y="2273300"/>
            <a:ext cx="11315700" cy="62230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143313" y="4048289"/>
            <a:ext cx="5861487" cy="4080042"/>
          </a:xfrm>
        </p:spPr>
        <p:txBody>
          <a:bodyPr anchor="ctr">
            <a:normAutofit/>
          </a:bodyPr>
          <a:lstStyle/>
          <a:p>
            <a:pPr algn="l"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altLang="zh-CN" sz="4000" dirty="0" smtClean="0"/>
              <a:t>Write some WXSS rules for each class!</a:t>
            </a:r>
            <a:endParaRPr lang="en-US" sz="4000" dirty="0"/>
          </a:p>
        </p:txBody>
      </p:sp>
      <p:sp>
        <p:nvSpPr>
          <p:cNvPr id="3" name="3. CSS for Fonts &amp; Colors"/>
          <p:cNvSpPr/>
          <p:nvPr/>
        </p:nvSpPr>
        <p:spPr>
          <a:xfrm>
            <a:off x="4177027" y="1661929"/>
            <a:ext cx="4650762" cy="100027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altLang="zh-CN" dirty="0" smtClean="0">
                <a:solidFill>
                  <a:srgbClr val="FF0000"/>
                </a:solidFill>
              </a:rPr>
              <a:t>4.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Your</a:t>
            </a:r>
            <a:r>
              <a:rPr lang="zh-CN" altLang="en-US" dirty="0" smtClean="0">
                <a:solidFill>
                  <a:srgbClr val="FF0000"/>
                </a:solidFill>
              </a:rPr>
              <a:t> </a:t>
            </a:r>
            <a:r>
              <a:rPr lang="en-US" altLang="zh-CN" dirty="0" smtClean="0">
                <a:solidFill>
                  <a:srgbClr val="FF0000"/>
                </a:solidFill>
              </a:rPr>
              <a:t>turn!</a:t>
            </a:r>
            <a:endParaRPr dirty="0">
              <a:solidFill>
                <a:srgbClr val="FF0000"/>
              </a:solidFill>
            </a:endParaRP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492095" y="4048289"/>
            <a:ext cx="5238430" cy="570531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t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pPr algn="l"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altLang="zh-CN" sz="4000" dirty="0" smtClean="0">
                <a:solidFill>
                  <a:schemeClr val="tx1"/>
                </a:solidFill>
              </a:rPr>
              <a:t>Add </a:t>
            </a:r>
            <a:r>
              <a:rPr lang="en-US" altLang="zh-CN" sz="4000" dirty="0" smtClean="0">
                <a:solidFill>
                  <a:schemeClr val="tx1"/>
                </a:solidFill>
                <a:latin typeface="Monaco"/>
                <a:cs typeface="Monaco"/>
              </a:rPr>
              <a:t>class</a:t>
            </a:r>
            <a:r>
              <a:rPr lang="en-US" altLang="zh-CN" sz="4000" dirty="0" smtClean="0">
                <a:solidFill>
                  <a:schemeClr val="tx1"/>
                </a:solidFill>
              </a:rPr>
              <a:t> to your:</a:t>
            </a:r>
          </a:p>
          <a:p>
            <a:pPr algn="l"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endParaRPr lang="en-US" altLang="zh-CN" sz="4000" dirty="0" smtClean="0">
              <a:solidFill>
                <a:schemeClr val="tx1"/>
              </a:solidFill>
            </a:endParaRPr>
          </a:p>
          <a:p>
            <a:pPr algn="l"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zh-CN" altLang="zh-CN" sz="4000" dirty="0" smtClean="0">
                <a:solidFill>
                  <a:schemeClr val="tx1"/>
                </a:solidFill>
              </a:rPr>
              <a:t>1</a:t>
            </a:r>
            <a:r>
              <a:rPr lang="en-US" altLang="zh-CN" sz="4000" dirty="0" smtClean="0">
                <a:solidFill>
                  <a:schemeClr val="tx1"/>
                </a:solidFill>
              </a:rPr>
              <a:t>.</a:t>
            </a:r>
            <a:r>
              <a:rPr lang="zh-CN" altLang="en-US" sz="4000" dirty="0" smtClean="0">
                <a:solidFill>
                  <a:schemeClr val="tx1"/>
                </a:solidFill>
              </a:rPr>
              <a:t> </a:t>
            </a:r>
            <a:r>
              <a:rPr lang="en-US" altLang="zh-CN" sz="4000" dirty="0" smtClean="0">
                <a:solidFill>
                  <a:schemeClr val="tx1"/>
                </a:solidFill>
              </a:rPr>
              <a:t>banner</a:t>
            </a:r>
            <a:br>
              <a:rPr lang="en-US" altLang="zh-CN" sz="4000" dirty="0" smtClean="0">
                <a:solidFill>
                  <a:schemeClr val="tx1"/>
                </a:solidFill>
              </a:rPr>
            </a:br>
            <a:r>
              <a:rPr lang="en-US" altLang="zh-CN" sz="4000" dirty="0" smtClean="0">
                <a:solidFill>
                  <a:schemeClr val="tx1"/>
                </a:solidFill>
              </a:rPr>
              <a:t>2. title</a:t>
            </a:r>
          </a:p>
          <a:p>
            <a:pPr algn="l">
              <a:defRPr sz="6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altLang="zh-CN" sz="4000" dirty="0" smtClean="0">
                <a:solidFill>
                  <a:schemeClr val="tx1"/>
                </a:solidFill>
              </a:rPr>
              <a:t>3. content	</a:t>
            </a:r>
            <a:br>
              <a:rPr lang="en-US" altLang="zh-CN" sz="4000" dirty="0" smtClean="0">
                <a:solidFill>
                  <a:schemeClr val="tx1"/>
                </a:solidFill>
              </a:rPr>
            </a:br>
            <a:r>
              <a:rPr lang="en-US" altLang="zh-CN" sz="4000" dirty="0" smtClean="0">
                <a:solidFill>
                  <a:schemeClr val="tx1"/>
                </a:solidFill>
              </a:rPr>
              <a:t>4. button</a:t>
            </a:r>
            <a:endParaRPr lang="en-US" sz="4000" dirty="0">
              <a:solidFill>
                <a:schemeClr val="tx1"/>
              </a:solidFill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4614" y="3477834"/>
            <a:ext cx="4270115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1" u="none" strike="noStrike" cap="none" spc="0" normalizeH="0" baseline="0" dirty="0" err="1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index.wxml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702811" y="3478902"/>
            <a:ext cx="4270115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1" u="none" strike="noStrike" cap="none" spc="0" normalizeH="0" baseline="0" dirty="0" err="1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index.wxss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Right Arrow 7"/>
          <p:cNvSpPr/>
          <p:nvPr/>
        </p:nvSpPr>
        <p:spPr>
          <a:xfrm>
            <a:off x="4604765" y="5599181"/>
            <a:ext cx="1951209" cy="1068591"/>
          </a:xfrm>
          <a:prstGeom prst="rightArrow">
            <a:avLst/>
          </a:prstGeom>
          <a:solidFill>
            <a:schemeClr val="bg1"/>
          </a:solidFill>
          <a:ln w="3175" cap="flat">
            <a:solidFill>
              <a:schemeClr val="tx1"/>
            </a:solidFill>
            <a:miter lim="400000"/>
          </a:ln>
          <a:effectLst>
            <a:outerShdw blurRad="25400" dist="12700" dir="5400000" rotWithShape="0">
              <a:srgbClr val="000000">
                <a:alpha val="50000"/>
              </a:srgbClr>
            </a:outerShdw>
          </a:effectLst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200" b="0" i="0" u="none" strike="noStrike" cap="none" spc="0" normalizeH="0" baseline="0">
              <a:ln>
                <a:noFill/>
              </a:ln>
              <a:solidFill>
                <a:srgbClr val="FFFFFF"/>
              </a:solidFill>
              <a:effectLst/>
              <a:uFillTx/>
              <a:latin typeface="+mn-lt"/>
              <a:ea typeface="+mn-ea"/>
              <a:cs typeface="+mn-cs"/>
              <a:sym typeface="Helvetica Ligh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457928" y="5720152"/>
            <a:ext cx="2098046" cy="69249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then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968666503"/>
      </p:ext>
    </p:extLst>
  </p:cSld>
  <p:clrMapOvr>
    <a:masterClrMapping/>
  </p:clrMapOvr>
  <p:transition xmlns:p14="http://schemas.microsoft.com/office/powerpoint/2010/main" spd="med"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503045" y="4461058"/>
            <a:ext cx="10046293" cy="4724016"/>
          </a:xfrm>
          <a:prstGeom prst="rect">
            <a:avLst/>
          </a:prstGeom>
          <a:ln w="3175">
            <a:miter lim="400000"/>
          </a:ln>
        </p:spPr>
      </p:pic>
      <p:sp>
        <p:nvSpPr>
          <p:cNvPr id="138" name="Coding language"/>
          <p:cNvSpPr/>
          <p:nvPr/>
        </p:nvSpPr>
        <p:spPr>
          <a:xfrm>
            <a:off x="3197044" y="641376"/>
            <a:ext cx="6613107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 err="1" smtClean="0"/>
              <a:t>Wx</a:t>
            </a:r>
            <a:r>
              <a:rPr lang="en-US" dirty="0" smtClean="0"/>
              <a:t> </a:t>
            </a:r>
            <a:r>
              <a:rPr dirty="0" smtClean="0">
                <a:solidFill>
                  <a:srgbClr val="000000"/>
                </a:solidFill>
              </a:rPr>
              <a:t>language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1950932" y="2285010"/>
            <a:ext cx="2492223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WXML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7171" y="2754424"/>
            <a:ext cx="2295393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WXSS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987894" y="2111961"/>
            <a:ext cx="2047750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JS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724957" y="4143545"/>
            <a:ext cx="29441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0" dirty="0" smtClean="0">
                <a:solidFill>
                  <a:srgbClr val="FF0000"/>
                </a:solidFill>
              </a:rPr>
              <a:t>X</a:t>
            </a:r>
            <a:endParaRPr lang="en-US" sz="15000" dirty="0">
              <a:solidFill>
                <a:srgbClr val="FF0000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5159061" y="5105603"/>
            <a:ext cx="2944174" cy="240065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5000" dirty="0" smtClean="0">
                <a:solidFill>
                  <a:srgbClr val="FF0000"/>
                </a:solidFill>
              </a:rPr>
              <a:t>X</a:t>
            </a:r>
            <a:endParaRPr lang="en-US" sz="15000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658967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Div &amp; Box model"/>
          <p:cNvSpPr/>
          <p:nvPr/>
        </p:nvSpPr>
        <p:spPr>
          <a:xfrm>
            <a:off x="2692291" y="698297"/>
            <a:ext cx="7413801" cy="109260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sz="6600" dirty="0" smtClean="0"/>
              <a:t>V</a:t>
            </a:r>
            <a:r>
              <a:rPr sz="6600" dirty="0" smtClean="0">
                <a:solidFill>
                  <a:srgbClr val="000000"/>
                </a:solidFill>
              </a:rPr>
              <a:t>i</a:t>
            </a:r>
            <a:r>
              <a:rPr lang="en-US" sz="6600" dirty="0" smtClean="0">
                <a:solidFill>
                  <a:srgbClr val="000000"/>
                </a:solidFill>
              </a:rPr>
              <a:t>ew</a:t>
            </a:r>
            <a:r>
              <a:rPr sz="6600" dirty="0" smtClean="0">
                <a:solidFill>
                  <a:srgbClr val="000000"/>
                </a:solidFill>
              </a:rPr>
              <a:t> </a:t>
            </a:r>
            <a:r>
              <a:rPr sz="6600" dirty="0">
                <a:solidFill>
                  <a:srgbClr val="000000"/>
                </a:solidFill>
              </a:rPr>
              <a:t>&amp; Box model</a:t>
            </a:r>
          </a:p>
        </p:txBody>
      </p:sp>
      <p:pic>
        <p:nvPicPr>
          <p:cNvPr id="292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84191" y="4095750"/>
            <a:ext cx="11430001" cy="6743700"/>
          </a:xfrm>
          <a:prstGeom prst="rect">
            <a:avLst/>
          </a:prstGeom>
          <a:ln w="3175">
            <a:miter lim="400000"/>
          </a:ln>
          <a:effectLst>
            <a:outerShdw blurRad="177800" dist="38545" dir="5400000" rotWithShape="0">
              <a:srgbClr val="000000">
                <a:alpha val="71137"/>
              </a:srgbClr>
            </a:outerShdw>
          </a:effectLst>
        </p:spPr>
      </p:pic>
      <p:sp>
        <p:nvSpPr>
          <p:cNvPr id="293" name="Real-life…"/>
          <p:cNvSpPr/>
          <p:nvPr/>
        </p:nvSpPr>
        <p:spPr>
          <a:xfrm>
            <a:off x="5272285" y="2793999"/>
            <a:ext cx="2460230" cy="6858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>
            <a:lvl1pPr>
              <a:defRPr sz="4000" b="0"/>
            </a:lvl1pPr>
          </a:lstStyle>
          <a:p>
            <a:r>
              <a:t>Real-life…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Div &amp; Box model"/>
          <p:cNvSpPr/>
          <p:nvPr/>
        </p:nvSpPr>
        <p:spPr>
          <a:xfrm>
            <a:off x="1914139" y="590576"/>
            <a:ext cx="8970103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 smtClean="0"/>
              <a:t>V</a:t>
            </a:r>
            <a:r>
              <a:rPr dirty="0" smtClean="0">
                <a:solidFill>
                  <a:srgbClr val="000000"/>
                </a:solidFill>
              </a:rPr>
              <a:t>i</a:t>
            </a:r>
            <a:r>
              <a:rPr lang="en-US" dirty="0" smtClean="0">
                <a:solidFill>
                  <a:srgbClr val="000000"/>
                </a:solidFill>
              </a:rPr>
              <a:t>ew</a:t>
            </a:r>
            <a:r>
              <a:rPr dirty="0" smtClean="0">
                <a:solidFill>
                  <a:srgbClr val="000000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&amp; Box model</a:t>
            </a:r>
          </a:p>
        </p:txBody>
      </p:sp>
      <p:sp>
        <p:nvSpPr>
          <p:cNvPr id="296" name="…is made of div"/>
          <p:cNvSpPr/>
          <p:nvPr/>
        </p:nvSpPr>
        <p:spPr>
          <a:xfrm>
            <a:off x="4211710" y="2790651"/>
            <a:ext cx="4581382" cy="692497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4000" b="0"/>
            </a:pPr>
            <a:r>
              <a:rPr dirty="0"/>
              <a:t>…is made of </a:t>
            </a:r>
            <a:r>
              <a:rPr lang="en-US" b="1" dirty="0" smtClean="0"/>
              <a:t>boxes</a:t>
            </a:r>
            <a:endParaRPr b="1" dirty="0"/>
          </a:p>
        </p:txBody>
      </p:sp>
      <p:pic>
        <p:nvPicPr>
          <p:cNvPr id="297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812800" y="4057650"/>
            <a:ext cx="11430000" cy="6769100"/>
          </a:xfrm>
          <a:prstGeom prst="rect">
            <a:avLst/>
          </a:prstGeom>
          <a:ln w="3175">
            <a:miter lim="400000"/>
          </a:ln>
          <a:effectLst>
            <a:outerShdw blurRad="177800" dist="38545" dir="5400000" rotWithShape="0">
              <a:srgbClr val="000000">
                <a:alpha val="71137"/>
              </a:srgbClr>
            </a:outerShdw>
          </a:effectLst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77661"/>
            <a:ext cx="13004800" cy="2616455"/>
          </a:xfrm>
        </p:spPr>
        <p:txBody>
          <a:bodyPr>
            <a:noAutofit/>
          </a:bodyPr>
          <a:lstStyle/>
          <a:p>
            <a:r>
              <a:rPr lang="en-US" sz="6000" b="1" dirty="0" smtClean="0">
                <a:latin typeface="Helvetica"/>
                <a:cs typeface="Helvetica"/>
              </a:rPr>
              <a:t>Wrap an element (or elements) in </a:t>
            </a:r>
            <a:r>
              <a:rPr lang="en-US" sz="6000" dirty="0" smtClean="0">
                <a:latin typeface="Monaco"/>
                <a:cs typeface="Monaco"/>
              </a:rPr>
              <a:t>&lt;view&gt;</a:t>
            </a:r>
            <a:endParaRPr lang="en-US" sz="6000" dirty="0">
              <a:latin typeface="Helvetica"/>
              <a:cs typeface="Helvetica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174807" y="2983974"/>
            <a:ext cx="7667156" cy="1569660"/>
          </a:xfrm>
          <a:prstGeom prst="rect">
            <a:avLst/>
          </a:prstGeom>
          <a:solidFill>
            <a:srgbClr val="FBE1CC"/>
          </a:solidFill>
        </p:spPr>
        <p:txBody>
          <a:bodyPr wrap="square">
            <a:spAutoFit/>
          </a:bodyPr>
          <a:lstStyle/>
          <a:p>
            <a:pPr algn="l"/>
            <a:r>
              <a:rPr lang="en-US" sz="2400" dirty="0">
                <a:latin typeface="Monaco"/>
                <a:cs typeface="Monaco"/>
              </a:rPr>
              <a:t>&lt;</a:t>
            </a:r>
            <a:r>
              <a:rPr lang="en-US" sz="2400" dirty="0" smtClean="0">
                <a:solidFill>
                  <a:schemeClr val="accent5"/>
                </a:solidFill>
                <a:latin typeface="Monaco"/>
                <a:cs typeface="Monaco"/>
              </a:rPr>
              <a:t>view</a:t>
            </a:r>
            <a:r>
              <a:rPr lang="en-US" sz="2400" dirty="0" smtClean="0">
                <a:latin typeface="Monaco"/>
                <a:cs typeface="Monaco"/>
              </a:rPr>
              <a:t>&gt;</a:t>
            </a:r>
            <a:endParaRPr lang="en-US" sz="2400" dirty="0">
              <a:latin typeface="Monaco"/>
              <a:cs typeface="Monaco"/>
            </a:endParaRPr>
          </a:p>
          <a:p>
            <a:pPr algn="l"/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 smtClean="0">
                <a:latin typeface="Monaco"/>
                <a:cs typeface="Monaco"/>
              </a:rPr>
              <a:t> &lt;</a:t>
            </a:r>
            <a:r>
              <a:rPr lang="en-US" sz="2400" dirty="0" smtClean="0">
                <a:solidFill>
                  <a:schemeClr val="accent5"/>
                </a:solidFill>
                <a:latin typeface="Monaco"/>
                <a:cs typeface="Monaco"/>
              </a:rPr>
              <a:t>text</a:t>
            </a:r>
            <a:r>
              <a:rPr lang="en-US" sz="2400" dirty="0" smtClean="0">
                <a:latin typeface="Monaco"/>
                <a:cs typeface="Monaco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Monaco"/>
                <a:cs typeface="Monaco"/>
              </a:rPr>
              <a:t>class</a:t>
            </a:r>
            <a:r>
              <a:rPr lang="en-US" sz="2400" dirty="0" smtClean="0">
                <a:solidFill>
                  <a:schemeClr val="accent1"/>
                </a:solidFill>
                <a:latin typeface="Monaco"/>
                <a:cs typeface="Monaco"/>
              </a:rPr>
              <a:t>=</a:t>
            </a:r>
            <a:r>
              <a:rPr lang="en-US" sz="2400" dirty="0" smtClean="0">
                <a:latin typeface="Monaco"/>
                <a:cs typeface="Monaco"/>
              </a:rPr>
              <a:t>“big”&gt;Title&lt;/text&gt;</a:t>
            </a:r>
          </a:p>
          <a:p>
            <a:pPr algn="l"/>
            <a:r>
              <a:rPr lang="en-US" sz="2400" dirty="0" smtClean="0">
                <a:latin typeface="Monaco"/>
                <a:cs typeface="Monaco"/>
              </a:rPr>
              <a:t>  &lt;</a:t>
            </a:r>
            <a:r>
              <a:rPr lang="en-US" sz="2400" dirty="0">
                <a:solidFill>
                  <a:srgbClr val="C82506"/>
                </a:solidFill>
                <a:latin typeface="Monaco"/>
                <a:cs typeface="Monaco"/>
              </a:rPr>
              <a:t>text</a:t>
            </a: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>
                <a:solidFill>
                  <a:schemeClr val="accent1"/>
                </a:solidFill>
                <a:latin typeface="Monaco"/>
                <a:cs typeface="Monaco"/>
              </a:rPr>
              <a:t>class</a:t>
            </a:r>
            <a:r>
              <a:rPr lang="en-US" sz="2400" dirty="0" smtClean="0">
                <a:solidFill>
                  <a:schemeClr val="accent1"/>
                </a:solidFill>
                <a:latin typeface="Monaco"/>
                <a:cs typeface="Monaco"/>
              </a:rPr>
              <a:t>=</a:t>
            </a:r>
            <a:r>
              <a:rPr lang="en-US" sz="2400" dirty="0" smtClean="0">
                <a:latin typeface="Monaco"/>
                <a:cs typeface="Monaco"/>
              </a:rPr>
              <a:t>“small”&gt;Subtitle&lt;</a:t>
            </a:r>
            <a:r>
              <a:rPr lang="en-US" sz="2400" dirty="0">
                <a:latin typeface="Monaco"/>
                <a:cs typeface="Monaco"/>
              </a:rPr>
              <a:t>/text&gt;</a:t>
            </a:r>
          </a:p>
          <a:p>
            <a:pPr algn="l"/>
            <a:r>
              <a:rPr lang="en-US" sz="2400" dirty="0" smtClean="0">
                <a:latin typeface="Monaco"/>
                <a:cs typeface="Monaco"/>
              </a:rPr>
              <a:t>&lt;</a:t>
            </a:r>
            <a:r>
              <a:rPr lang="en-US" sz="2400" dirty="0">
                <a:solidFill>
                  <a:srgbClr val="C82506"/>
                </a:solidFill>
                <a:latin typeface="Monaco"/>
                <a:cs typeface="Monaco"/>
              </a:rPr>
              <a:t>/view</a:t>
            </a:r>
            <a:r>
              <a:rPr lang="en-US" sz="2400" dirty="0">
                <a:latin typeface="Monaco"/>
                <a:cs typeface="Monaco"/>
              </a:rPr>
              <a:t>&gt;</a:t>
            </a:r>
          </a:p>
        </p:txBody>
      </p:sp>
      <p:sp>
        <p:nvSpPr>
          <p:cNvPr id="4" name="Title 1"/>
          <p:cNvSpPr txBox="1">
            <a:spLocks/>
          </p:cNvSpPr>
          <p:nvPr/>
        </p:nvSpPr>
        <p:spPr>
          <a:xfrm>
            <a:off x="3174807" y="5092755"/>
            <a:ext cx="7667156" cy="2616455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3600" dirty="0" smtClean="0">
                <a:latin typeface="Helvetica"/>
                <a:cs typeface="Helvetica"/>
              </a:rPr>
              <a:t>You can group them, shape them, position them, move them closer, spread them apart, and much more</a:t>
            </a:r>
            <a:endParaRPr lang="en-US" sz="3600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517724611"/>
      </p:ext>
    </p:extLst>
  </p:cSld>
  <p:clrMapOvr>
    <a:masterClrMapping/>
  </p:clrMapOvr>
  <p:transition xmlns:p14="http://schemas.microsoft.com/office/powerpoint/2010/main" spd="med"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0977" y="177660"/>
            <a:ext cx="12223004" cy="2476501"/>
          </a:xfrm>
        </p:spPr>
        <p:txBody>
          <a:bodyPr>
            <a:normAutofit/>
          </a:bodyPr>
          <a:lstStyle/>
          <a:p>
            <a:r>
              <a:rPr lang="en-US" sz="6000" b="1" dirty="0" smtClean="0">
                <a:latin typeface="Helvetica"/>
                <a:cs typeface="Helvetica"/>
              </a:rPr>
              <a:t>How can we see this? </a:t>
            </a:r>
            <a:endParaRPr lang="en-US" sz="6000" b="1" dirty="0">
              <a:latin typeface="Helvetica"/>
              <a:cs typeface="Helvetica"/>
            </a:endParaRPr>
          </a:p>
        </p:txBody>
      </p:sp>
      <p:sp>
        <p:nvSpPr>
          <p:cNvPr id="3" name="Title 1"/>
          <p:cNvSpPr txBox="1">
            <a:spLocks/>
          </p:cNvSpPr>
          <p:nvPr/>
        </p:nvSpPr>
        <p:spPr>
          <a:xfrm>
            <a:off x="0" y="3108298"/>
            <a:ext cx="13004800" cy="24765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normAutofit/>
          </a:bodyPr>
          <a:lstStyle>
            <a:lvl1pPr marL="0" marR="0" indent="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1pPr>
            <a:lvl2pPr marL="0" marR="0" indent="228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2pPr>
            <a:lvl3pPr marL="0" marR="0" indent="457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3pPr>
            <a:lvl4pPr marL="0" marR="0" indent="685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4pPr>
            <a:lvl5pPr marL="0" marR="0" indent="9144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5pPr>
            <a:lvl6pPr marL="0" marR="0" indent="11430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6pPr>
            <a:lvl7pPr marL="0" marR="0" indent="13716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7pPr>
            <a:lvl8pPr marL="0" marR="0" indent="16002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8pPr>
            <a:lvl9pPr marL="0" marR="0" indent="1828800" algn="ctr" defTabSz="584200" rtl="0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 sz="7800" b="0" i="0" u="none" strike="noStrike" cap="none" spc="0" baseline="0">
                <a:ln>
                  <a:noFill/>
                </a:ln>
                <a:solidFill>
                  <a:srgbClr val="000000"/>
                </a:solidFill>
                <a:uFillTx/>
                <a:latin typeface="+mn-lt"/>
                <a:ea typeface="+mn-ea"/>
                <a:cs typeface="+mn-cs"/>
                <a:sym typeface="Helvetica Light"/>
              </a:defRPr>
            </a:lvl9pPr>
          </a:lstStyle>
          <a:p>
            <a:r>
              <a:rPr lang="en-US" sz="6000" b="1" dirty="0" smtClean="0">
                <a:solidFill>
                  <a:srgbClr val="FF0000"/>
                </a:solidFill>
                <a:latin typeface="Helvetica"/>
                <a:cs typeface="Helvetica"/>
              </a:rPr>
              <a:t>Inspect</a:t>
            </a:r>
            <a:r>
              <a:rPr lang="en-US" sz="6000" b="1" dirty="0" smtClean="0">
                <a:latin typeface="Helvetica"/>
                <a:cs typeface="Helvetica"/>
              </a:rPr>
              <a:t>!</a:t>
            </a:r>
            <a:endParaRPr lang="en-US" sz="60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3581952927"/>
      </p:ext>
    </p:extLst>
  </p:cSld>
  <p:clrMapOvr>
    <a:masterClrMapping/>
  </p:clrMapOvr>
  <p:transition xmlns:p14="http://schemas.microsoft.com/office/powerpoint/2010/main" spd="med"/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Screen Shot 2018-05-16 at 3.25.15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4130"/>
            <a:ext cx="13004800" cy="6726621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0" y="177661"/>
            <a:ext cx="13004800" cy="1126470"/>
          </a:xfrm>
        </p:spPr>
        <p:txBody>
          <a:bodyPr>
            <a:normAutofit/>
          </a:bodyPr>
          <a:lstStyle/>
          <a:p>
            <a:r>
              <a:rPr lang="en-US" sz="4800" b="1" dirty="0" smtClean="0">
                <a:latin typeface="Helvetica"/>
                <a:cs typeface="Helvetica"/>
              </a:rPr>
              <a:t>command</a:t>
            </a:r>
            <a:r>
              <a:rPr lang="en-US" sz="4800" b="1" dirty="0">
                <a:latin typeface="Helvetica"/>
                <a:cs typeface="Helvetica"/>
              </a:rPr>
              <a:t> </a:t>
            </a:r>
            <a:r>
              <a:rPr lang="en-US" sz="4800" b="1" dirty="0" smtClean="0">
                <a:latin typeface="Helvetica"/>
                <a:cs typeface="Helvetica"/>
              </a:rPr>
              <a:t>+ shift + </a:t>
            </a:r>
            <a:r>
              <a:rPr lang="en-US" sz="4800" b="1" dirty="0" err="1" smtClean="0">
                <a:latin typeface="Helvetica"/>
                <a:cs typeface="Helvetica"/>
              </a:rPr>
              <a:t>i</a:t>
            </a:r>
            <a:r>
              <a:rPr lang="en-US" sz="4800" b="1" dirty="0" smtClean="0">
                <a:latin typeface="Helvetica"/>
                <a:cs typeface="Helvetica"/>
              </a:rPr>
              <a:t> </a:t>
            </a:r>
            <a:r>
              <a:rPr lang="en-US" sz="4800" b="1" dirty="0" smtClean="0">
                <a:latin typeface="Helvetica"/>
                <a:cs typeface="Helvetica"/>
                <a:sym typeface="Wingdings"/>
              </a:rPr>
              <a:t> opens inspector</a:t>
            </a:r>
            <a:endParaRPr lang="en-US" sz="4800" b="1" dirty="0">
              <a:latin typeface="Helvetica"/>
              <a:cs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697080440"/>
      </p:ext>
    </p:extLst>
  </p:cSld>
  <p:clrMapOvr>
    <a:masterClrMapping/>
  </p:clrMapOvr>
  <p:transition xmlns:p14="http://schemas.microsoft.com/office/powerpoint/2010/main" spd="med"/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Box model - content"/>
          <p:cNvSpPr/>
          <p:nvPr/>
        </p:nvSpPr>
        <p:spPr>
          <a:xfrm>
            <a:off x="1510287" y="596900"/>
            <a:ext cx="9854010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ox model - content</a:t>
            </a:r>
          </a:p>
        </p:txBody>
      </p:sp>
      <p:pic>
        <p:nvPicPr>
          <p:cNvPr id="300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2114550"/>
            <a:ext cx="10160000" cy="65405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Box model - margins"/>
          <p:cNvSpPr/>
          <p:nvPr/>
        </p:nvSpPr>
        <p:spPr>
          <a:xfrm>
            <a:off x="1368404" y="596900"/>
            <a:ext cx="10137776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ox model - margins</a:t>
            </a:r>
          </a:p>
        </p:txBody>
      </p:sp>
      <p:pic>
        <p:nvPicPr>
          <p:cNvPr id="30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057400" y="2101850"/>
            <a:ext cx="8890000" cy="65659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Box model - border"/>
          <p:cNvSpPr/>
          <p:nvPr/>
        </p:nvSpPr>
        <p:spPr>
          <a:xfrm>
            <a:off x="1735761" y="596900"/>
            <a:ext cx="9403061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ox model - border</a:t>
            </a:r>
          </a:p>
        </p:txBody>
      </p:sp>
      <p:pic>
        <p:nvPicPr>
          <p:cNvPr id="306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422400" y="2133600"/>
            <a:ext cx="10160000" cy="65024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Box model - border"/>
          <p:cNvSpPr/>
          <p:nvPr/>
        </p:nvSpPr>
        <p:spPr>
          <a:xfrm>
            <a:off x="1735761" y="596900"/>
            <a:ext cx="9403061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ox model - border</a:t>
            </a:r>
          </a:p>
        </p:txBody>
      </p:sp>
      <p:pic>
        <p:nvPicPr>
          <p:cNvPr id="30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379641" y="6421966"/>
            <a:ext cx="8115301" cy="1651001"/>
          </a:xfrm>
          <a:prstGeom prst="rect">
            <a:avLst/>
          </a:prstGeom>
          <a:ln w="3175">
            <a:miter lim="400000"/>
          </a:ln>
        </p:spPr>
      </p:pic>
      <p:sp>
        <p:nvSpPr>
          <p:cNvPr id="310" name="h2 {…"/>
          <p:cNvSpPr/>
          <p:nvPr/>
        </p:nvSpPr>
        <p:spPr>
          <a:xfrm>
            <a:off x="2453159" y="3471126"/>
            <a:ext cx="12382615" cy="223138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38100" tIns="38100" rIns="38100" bIns="38100" anchor="ctr">
            <a:spAutoFit/>
          </a:bodyPr>
          <a:lstStyle/>
          <a:p>
            <a:pPr lvl="2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lang="en-US" dirty="0" smtClean="0">
                <a:solidFill>
                  <a:schemeClr val="accent5"/>
                </a:solidFill>
              </a:rPr>
              <a:t>.title</a:t>
            </a:r>
            <a:r>
              <a:rPr dirty="0" smtClean="0">
                <a:solidFill>
                  <a:schemeClr val="accent5"/>
                </a:solidFill>
              </a:rPr>
              <a:t> </a:t>
            </a:r>
            <a:r>
              <a:rPr dirty="0">
                <a:solidFill>
                  <a:srgbClr val="000000"/>
                </a:solidFill>
              </a:rPr>
              <a:t>{</a:t>
            </a:r>
          </a:p>
          <a:p>
            <a:pPr lvl="2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rgbClr val="000000"/>
                </a:solidFill>
              </a:rPr>
              <a:t>  </a:t>
            </a:r>
            <a:r>
              <a:rPr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border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>
                <a:solidFill>
                  <a:schemeClr val="accent2"/>
                </a:solidFill>
              </a:rPr>
              <a:t>1px solid green</a:t>
            </a:r>
            <a:r>
              <a:rPr dirty="0">
                <a:solidFill>
                  <a:srgbClr val="000000"/>
                </a:solidFill>
              </a:rPr>
              <a:t>;</a:t>
            </a:r>
            <a:endParaRPr dirty="0">
              <a:solidFill>
                <a:schemeClr val="accent5"/>
              </a:solidFill>
            </a:endParaRPr>
          </a:p>
          <a:p>
            <a:pPr lvl="2" algn="l">
              <a:defRPr sz="3500" b="0">
                <a:solidFill>
                  <a:srgbClr val="A6AAA9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>
                <a:solidFill>
                  <a:schemeClr val="accent5"/>
                </a:solidFill>
              </a:rPr>
              <a:t>  </a:t>
            </a:r>
            <a:r>
              <a:rPr dirty="0">
                <a:solidFill>
                  <a:schemeClr val="accent1">
                    <a:hueOff val="47394"/>
                    <a:satOff val="-25753"/>
                    <a:lumOff val="-7544"/>
                  </a:schemeClr>
                </a:solidFill>
              </a:rPr>
              <a:t>border</a:t>
            </a:r>
            <a:r>
              <a:rPr dirty="0">
                <a:solidFill>
                  <a:srgbClr val="000000"/>
                </a:solidFill>
              </a:rPr>
              <a:t>: </a:t>
            </a:r>
            <a:r>
              <a:rPr dirty="0">
                <a:solidFill>
                  <a:schemeClr val="accent2"/>
                </a:solidFill>
              </a:rPr>
              <a:t>2px dashed #FF530D</a:t>
            </a:r>
            <a:r>
              <a:rPr dirty="0">
                <a:solidFill>
                  <a:srgbClr val="000000"/>
                </a:solidFill>
              </a:rPr>
              <a:t>;</a:t>
            </a:r>
            <a:endParaRPr dirty="0">
              <a:solidFill>
                <a:schemeClr val="accent5"/>
              </a:solidFill>
            </a:endParaRPr>
          </a:p>
          <a:p>
            <a:pPr lvl="2" algn="l">
              <a:defRPr sz="3500" b="0">
                <a:solidFill>
                  <a:srgbClr val="000000"/>
                </a:solidFill>
                <a:latin typeface="Monaco"/>
                <a:ea typeface="Monaco"/>
                <a:cs typeface="Monaco"/>
                <a:sym typeface="Monaco"/>
              </a:defRPr>
            </a:pPr>
            <a:r>
              <a:rPr dirty="0"/>
              <a:t>}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Box model - radius"/>
          <p:cNvSpPr/>
          <p:nvPr/>
        </p:nvSpPr>
        <p:spPr>
          <a:xfrm>
            <a:off x="1820097" y="596900"/>
            <a:ext cx="923438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ox model - radius</a:t>
            </a:r>
          </a:p>
        </p:txBody>
      </p:sp>
      <p:pic>
        <p:nvPicPr>
          <p:cNvPr id="313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134219" y="2600930"/>
            <a:ext cx="8736362" cy="599954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etup"/>
          <p:cNvSpPr/>
          <p:nvPr/>
        </p:nvSpPr>
        <p:spPr>
          <a:xfrm>
            <a:off x="4943602" y="850900"/>
            <a:ext cx="291117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S</a:t>
            </a:r>
            <a:r>
              <a:rPr>
                <a:solidFill>
                  <a:srgbClr val="000000"/>
                </a:solidFill>
              </a:rPr>
              <a:t>etup</a:t>
            </a:r>
          </a:p>
        </p:txBody>
      </p:sp>
      <p:sp>
        <p:nvSpPr>
          <p:cNvPr id="150" name="Line"/>
          <p:cNvSpPr/>
          <p:nvPr/>
        </p:nvSpPr>
        <p:spPr>
          <a:xfrm>
            <a:off x="-103271" y="68914"/>
            <a:ext cx="13211343" cy="1"/>
          </a:xfrm>
          <a:prstGeom prst="line">
            <a:avLst/>
          </a:prstGeom>
          <a:ln w="152400">
            <a:solidFill>
              <a:schemeClr val="accent5">
                <a:hueOff val="-444211"/>
                <a:satOff val="-14915"/>
                <a:lumOff val="22857"/>
              </a:schemeClr>
            </a:solidFill>
            <a:miter lim="400000"/>
          </a:ln>
        </p:spPr>
        <p:txBody>
          <a:bodyPr lIns="38100" tIns="38100" rIns="38100" bIns="38100" anchor="ctr"/>
          <a:lstStyle/>
          <a:p>
            <a:pPr>
              <a:defRPr sz="2200" b="0">
                <a:solidFill>
                  <a:srgbClr val="000000"/>
                </a:solidFill>
                <a:latin typeface="+mn-lt"/>
                <a:ea typeface="+mn-ea"/>
                <a:cs typeface="+mn-cs"/>
                <a:sym typeface="Helvetica Light"/>
              </a:defRPr>
            </a:pPr>
            <a:endParaRPr/>
          </a:p>
        </p:txBody>
      </p:sp>
      <p:sp>
        <p:nvSpPr>
          <p:cNvPr id="2" name="TextBox 1"/>
          <p:cNvSpPr txBox="1"/>
          <p:nvPr/>
        </p:nvSpPr>
        <p:spPr>
          <a:xfrm>
            <a:off x="317481" y="7216251"/>
            <a:ext cx="12179350" cy="1554272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r>
              <a:rPr lang="en-US" sz="3200" dirty="0"/>
              <a:t>http://</a:t>
            </a:r>
            <a:r>
              <a:rPr lang="en-US" sz="3200" dirty="0" err="1"/>
              <a:t>open.wechat.com</a:t>
            </a:r>
            <a:r>
              <a:rPr lang="en-US" sz="3200" dirty="0"/>
              <a:t>/</a:t>
            </a:r>
            <a:r>
              <a:rPr lang="en-US" sz="3200" dirty="0" err="1"/>
              <a:t>cgi</a:t>
            </a:r>
            <a:r>
              <a:rPr lang="en-US" sz="3200" dirty="0"/>
              <a:t>-bin/</a:t>
            </a:r>
            <a:r>
              <a:rPr lang="en-US" sz="3200" dirty="0" err="1"/>
              <a:t>newreadtemplate?t</a:t>
            </a:r>
            <a:r>
              <a:rPr lang="en-US" sz="3200" dirty="0"/>
              <a:t>=</a:t>
            </a:r>
            <a:r>
              <a:rPr lang="en-US" sz="3200" dirty="0" err="1"/>
              <a:t>overseas_open</a:t>
            </a:r>
            <a:r>
              <a:rPr lang="en-US" sz="3200" dirty="0"/>
              <a:t>/docs/mini-programs/development/</a:t>
            </a:r>
            <a:r>
              <a:rPr lang="en-US" sz="3200" dirty="0" err="1"/>
              <a:t>devtools</a:t>
            </a:r>
            <a:r>
              <a:rPr lang="en-US" sz="3200" dirty="0"/>
              <a:t>/download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sym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0" y="4080041"/>
            <a:ext cx="13004799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Download the IDE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Box model - radius"/>
          <p:cNvSpPr/>
          <p:nvPr/>
        </p:nvSpPr>
        <p:spPr>
          <a:xfrm>
            <a:off x="1820097" y="596900"/>
            <a:ext cx="923438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ox model - radius</a:t>
            </a:r>
          </a:p>
        </p:txBody>
      </p:sp>
      <p:pic>
        <p:nvPicPr>
          <p:cNvPr id="316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3327400" y="2070100"/>
            <a:ext cx="6350000" cy="70612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Box model - shadow"/>
          <p:cNvSpPr/>
          <p:nvPr/>
        </p:nvSpPr>
        <p:spPr>
          <a:xfrm>
            <a:off x="1453484" y="596900"/>
            <a:ext cx="9967616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B</a:t>
            </a:r>
            <a:r>
              <a:rPr>
                <a:solidFill>
                  <a:srgbClr val="000000"/>
                </a:solidFill>
              </a:rPr>
              <a:t>ox model - shadow</a:t>
            </a:r>
          </a:p>
        </p:txBody>
      </p:sp>
      <p:pic>
        <p:nvPicPr>
          <p:cNvPr id="319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422400" y="2698750"/>
            <a:ext cx="10160000" cy="5803900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Background images"/>
          <p:cNvSpPr/>
          <p:nvPr/>
        </p:nvSpPr>
        <p:spPr>
          <a:xfrm>
            <a:off x="2171125" y="590576"/>
            <a:ext cx="8456141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 smtClean="0"/>
              <a:t>B</a:t>
            </a:r>
            <a:r>
              <a:rPr dirty="0" smtClean="0">
                <a:solidFill>
                  <a:srgbClr val="000000"/>
                </a:solidFill>
              </a:rPr>
              <a:t>ackground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Tips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0492" y="6680053"/>
            <a:ext cx="9318054" cy="2492990"/>
          </a:xfrm>
          <a:prstGeom prst="rect">
            <a:avLst/>
          </a:prstGeom>
          <a:solidFill>
            <a:srgbClr val="FBE1CC"/>
          </a:solidFill>
        </p:spPr>
        <p:txBody>
          <a:bodyPr wrap="square">
            <a:spAutoFit/>
          </a:bodyPr>
          <a:lstStyle/>
          <a:p>
            <a:pPr algn="l"/>
            <a:r>
              <a:rPr lang="en-US" sz="2800" dirty="0" smtClean="0">
                <a:solidFill>
                  <a:schemeClr val="accent3"/>
                </a:solidFill>
                <a:latin typeface="Monaco"/>
                <a:cs typeface="Monaco"/>
              </a:rPr>
              <a:t>.body</a:t>
            </a:r>
            <a:r>
              <a:rPr lang="en-US" sz="2800" dirty="0" smtClean="0">
                <a:solidFill>
                  <a:srgbClr val="C82506"/>
                </a:solidFill>
                <a:latin typeface="Monaco"/>
                <a:cs typeface="Monaco"/>
              </a:rPr>
              <a:t> </a:t>
            </a:r>
            <a:r>
              <a:rPr lang="en-US" sz="2800" dirty="0" smtClean="0">
                <a:latin typeface="Monaco"/>
                <a:cs typeface="Monaco"/>
              </a:rPr>
              <a:t>{</a:t>
            </a:r>
            <a:endParaRPr lang="en-US" sz="2800" dirty="0">
              <a:latin typeface="Monaco"/>
              <a:cs typeface="Monaco"/>
            </a:endParaRPr>
          </a:p>
          <a:p>
            <a:pPr algn="l"/>
            <a:r>
              <a:rPr lang="en-US" sz="2800" dirty="0">
                <a:solidFill>
                  <a:schemeClr val="accent1"/>
                </a:solidFill>
                <a:latin typeface="Monaco"/>
                <a:cs typeface="Monaco"/>
              </a:rPr>
              <a:t> </a:t>
            </a:r>
            <a:r>
              <a:rPr lang="en-US" sz="2800" dirty="0" smtClean="0">
                <a:solidFill>
                  <a:schemeClr val="accent1"/>
                </a:solidFill>
                <a:latin typeface="Monaco"/>
                <a:cs typeface="Monaco"/>
              </a:rPr>
              <a:t> </a:t>
            </a:r>
            <a:r>
              <a:rPr lang="en-US" sz="2400" dirty="0" smtClean="0">
                <a:solidFill>
                  <a:schemeClr val="accent1"/>
                </a:solidFill>
                <a:latin typeface="Monaco"/>
                <a:cs typeface="Monaco"/>
              </a:rPr>
              <a:t>background</a:t>
            </a:r>
            <a:r>
              <a:rPr lang="en-US" sz="2400" dirty="0">
                <a:solidFill>
                  <a:schemeClr val="accent1"/>
                </a:solidFill>
                <a:latin typeface="Monaco"/>
                <a:cs typeface="Monaco"/>
              </a:rPr>
              <a:t>-image:</a:t>
            </a: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Monaco"/>
                <a:cs typeface="Monaco"/>
              </a:rPr>
              <a:t>linear-gradient</a:t>
            </a:r>
            <a:r>
              <a:rPr lang="en-US" sz="2400" dirty="0">
                <a:solidFill>
                  <a:srgbClr val="006620"/>
                </a:solidFill>
                <a:latin typeface="Monaco"/>
                <a:cs typeface="Monaco"/>
              </a:rPr>
              <a:t>(</a:t>
            </a:r>
            <a:r>
              <a:rPr lang="en-US" sz="2400" dirty="0">
                <a:solidFill>
                  <a:schemeClr val="accent6">
                    <a:lumMod val="60000"/>
                    <a:lumOff val="40000"/>
                  </a:schemeClr>
                </a:solidFill>
                <a:latin typeface="Monaco"/>
                <a:cs typeface="Monaco"/>
              </a:rPr>
              <a:t>-125deg</a:t>
            </a:r>
            <a:r>
              <a:rPr lang="en-US" sz="2400" dirty="0" smtClean="0">
                <a:latin typeface="Monaco"/>
                <a:cs typeface="Monaco"/>
              </a:rPr>
              <a:t>,  </a:t>
            </a:r>
            <a:r>
              <a:rPr lang="en-US" sz="2400" dirty="0" err="1" smtClean="0">
                <a:solidFill>
                  <a:srgbClr val="006620"/>
                </a:solidFill>
                <a:latin typeface="Monaco"/>
                <a:cs typeface="Monaco"/>
              </a:rPr>
              <a:t>rgba</a:t>
            </a:r>
            <a:r>
              <a:rPr lang="en-US" sz="2400" dirty="0">
                <a:solidFill>
                  <a:srgbClr val="006620"/>
                </a:solidFill>
                <a:latin typeface="Monaco"/>
                <a:cs typeface="Monaco"/>
              </a:rPr>
              <a:t>(</a:t>
            </a:r>
            <a:r>
              <a:rPr lang="en-US" sz="2400" dirty="0">
                <a:solidFill>
                  <a:srgbClr val="AF82CC"/>
                </a:solidFill>
                <a:latin typeface="Monaco"/>
                <a:cs typeface="Monaco"/>
              </a:rPr>
              <a:t>0,101,168,0.5</a:t>
            </a:r>
            <a:r>
              <a:rPr lang="en-US" sz="2400" dirty="0">
                <a:solidFill>
                  <a:srgbClr val="006620"/>
                </a:solidFill>
                <a:latin typeface="Monaco"/>
                <a:cs typeface="Monaco"/>
              </a:rPr>
              <a:t>)</a:t>
            </a: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>
                <a:solidFill>
                  <a:srgbClr val="AF82CC"/>
                </a:solidFill>
                <a:latin typeface="Monaco"/>
                <a:cs typeface="Monaco"/>
              </a:rPr>
              <a:t>0%</a:t>
            </a:r>
            <a:r>
              <a:rPr lang="en-US" sz="2400" dirty="0" smtClean="0">
                <a:latin typeface="Monaco"/>
                <a:cs typeface="Monaco"/>
              </a:rPr>
              <a:t>, </a:t>
            </a:r>
            <a:r>
              <a:rPr lang="en-US" sz="2400" dirty="0" err="1" smtClean="0">
                <a:latin typeface="Monaco"/>
                <a:cs typeface="Monaco"/>
              </a:rPr>
              <a:t>rgba</a:t>
            </a:r>
            <a:r>
              <a:rPr lang="en-US" sz="2400" dirty="0">
                <a:latin typeface="Monaco"/>
                <a:cs typeface="Monaco"/>
              </a:rPr>
              <a:t>(</a:t>
            </a:r>
            <a:r>
              <a:rPr lang="en-US" sz="2400" dirty="0">
                <a:solidFill>
                  <a:srgbClr val="AF82CC"/>
                </a:solidFill>
                <a:latin typeface="Monaco"/>
                <a:cs typeface="Monaco"/>
              </a:rPr>
              <a:t>215, 49, 55, 0.2</a:t>
            </a:r>
            <a:r>
              <a:rPr lang="en-US" sz="2400" dirty="0" smtClean="0">
                <a:latin typeface="Monaco"/>
                <a:cs typeface="Monaco"/>
              </a:rPr>
              <a:t>)</a:t>
            </a:r>
            <a:r>
              <a:rPr lang="en-US" sz="2400" dirty="0">
                <a:latin typeface="Monaco"/>
                <a:cs typeface="Monaco"/>
              </a:rPr>
              <a:t> </a:t>
            </a:r>
            <a:r>
              <a:rPr lang="en-US" sz="2400" dirty="0" smtClean="0">
                <a:solidFill>
                  <a:srgbClr val="AF82CC"/>
                </a:solidFill>
                <a:latin typeface="Monaco"/>
                <a:cs typeface="Monaco"/>
              </a:rPr>
              <a:t>50</a:t>
            </a:r>
            <a:r>
              <a:rPr lang="en-US" sz="2400" dirty="0">
                <a:solidFill>
                  <a:srgbClr val="AF82CC"/>
                </a:solidFill>
                <a:latin typeface="Monaco"/>
                <a:cs typeface="Monaco"/>
              </a:rPr>
              <a:t>%</a:t>
            </a:r>
            <a:r>
              <a:rPr lang="en-US" sz="2400" dirty="0">
                <a:solidFill>
                  <a:srgbClr val="006620"/>
                </a:solidFill>
                <a:latin typeface="Monaco"/>
                <a:cs typeface="Monaco"/>
              </a:rPr>
              <a:t>)</a:t>
            </a:r>
            <a:r>
              <a:rPr lang="en-US" sz="2400" dirty="0">
                <a:latin typeface="Monaco"/>
                <a:cs typeface="Monaco"/>
              </a:rPr>
              <a:t>;</a:t>
            </a:r>
          </a:p>
          <a:p>
            <a:pPr algn="l"/>
            <a:r>
              <a:rPr lang="en-US" sz="2400" dirty="0" smtClean="0">
                <a:solidFill>
                  <a:schemeClr val="accent1"/>
                </a:solidFill>
                <a:latin typeface="Monaco"/>
                <a:cs typeface="Monaco"/>
              </a:rPr>
              <a:t>	height</a:t>
            </a:r>
            <a:r>
              <a:rPr lang="en-US" sz="2400" dirty="0">
                <a:latin typeface="Monaco"/>
                <a:cs typeface="Monaco"/>
              </a:rPr>
              <a:t>: </a:t>
            </a:r>
            <a:r>
              <a:rPr lang="en-US" sz="2400" dirty="0" smtClean="0">
                <a:solidFill>
                  <a:srgbClr val="AF82CC"/>
                </a:solidFill>
                <a:latin typeface="Monaco"/>
                <a:cs typeface="Monaco"/>
              </a:rPr>
              <a:t>100vh</a:t>
            </a:r>
            <a:endParaRPr lang="en-US" sz="2800" dirty="0" smtClean="0">
              <a:solidFill>
                <a:srgbClr val="AF82CC"/>
              </a:solidFill>
              <a:latin typeface="Monaco"/>
              <a:cs typeface="Monaco"/>
            </a:endParaRPr>
          </a:p>
          <a:p>
            <a:pPr algn="l"/>
            <a:r>
              <a:rPr lang="en-US" sz="2800" dirty="0" smtClean="0">
                <a:latin typeface="Monaco"/>
                <a:cs typeface="Monaco"/>
              </a:rPr>
              <a:t>}</a:t>
            </a:r>
            <a:endParaRPr lang="en-US" sz="2800" dirty="0">
              <a:latin typeface="Monaco"/>
              <a:cs typeface="Monaco"/>
            </a:endParaRPr>
          </a:p>
        </p:txBody>
      </p:sp>
      <p:pic>
        <p:nvPicPr>
          <p:cNvPr id="4" name="Picture 3" descr="Screen Shot 2018-05-15 at 6.31.50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96721" y="2196372"/>
            <a:ext cx="3408079" cy="6106589"/>
          </a:xfrm>
          <a:prstGeom prst="rect">
            <a:avLst/>
          </a:prstGeom>
        </p:spPr>
      </p:pic>
      <p:cxnSp>
        <p:nvCxnSpPr>
          <p:cNvPr id="6" name="Straight Arrow Connector 5"/>
          <p:cNvCxnSpPr/>
          <p:nvPr/>
        </p:nvCxnSpPr>
        <p:spPr>
          <a:xfrm>
            <a:off x="5889266" y="4238799"/>
            <a:ext cx="3397042" cy="0"/>
          </a:xfrm>
          <a:prstGeom prst="straightConnector1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  <a:tailEnd type="arrow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sp>
        <p:nvSpPr>
          <p:cNvPr id="10" name="TextBox 9"/>
          <p:cNvSpPr txBox="1"/>
          <p:nvPr/>
        </p:nvSpPr>
        <p:spPr>
          <a:xfrm>
            <a:off x="190491" y="3381876"/>
            <a:ext cx="4873325" cy="136960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&lt;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accent5"/>
                </a:solidFill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view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 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chemeClr val="accent1"/>
                </a:solidFill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class=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DCBD23"/>
                </a:solidFill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“body”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&gt;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Monaco"/>
                <a:cs typeface="Monaco"/>
              </a:rPr>
              <a:t>...</a:t>
            </a:r>
            <a:endParaRPr kumimoji="0" lang="en-US" sz="2800" b="1" i="0" u="none" strike="noStrike" cap="none" spc="0" normalizeH="0" baseline="0" dirty="0" smtClean="0">
              <a:ln>
                <a:noFill/>
              </a:ln>
              <a:effectLst/>
              <a:uFillTx/>
              <a:latin typeface="Monaco"/>
              <a:cs typeface="Monaco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 smtClean="0">
                <a:latin typeface="Monaco"/>
                <a:cs typeface="Monaco"/>
              </a:rPr>
              <a:t>&lt;</a:t>
            </a:r>
            <a:r>
              <a:rPr lang="en-US" sz="2800" dirty="0" smtClean="0">
                <a:solidFill>
                  <a:srgbClr val="C82506"/>
                </a:solidFill>
                <a:latin typeface="Monaco"/>
                <a:cs typeface="Monaco"/>
              </a:rPr>
              <a:t>/view</a:t>
            </a:r>
            <a:r>
              <a:rPr lang="en-US" sz="2800" dirty="0" smtClean="0">
                <a:latin typeface="Monaco"/>
                <a:cs typeface="Monaco"/>
              </a:rPr>
              <a:t>&gt;</a:t>
            </a:r>
            <a:endParaRPr kumimoji="0" lang="en-US" sz="2800" b="1" i="0" u="none" strike="noStrike" cap="none" spc="0" normalizeH="0" baseline="0" dirty="0">
              <a:ln>
                <a:noFill/>
              </a:ln>
              <a:effectLst/>
              <a:uFillTx/>
              <a:latin typeface="Monaco"/>
              <a:cs typeface="Monaco"/>
              <a:sym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2710515"/>
            <a:ext cx="422249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1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index.wxml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0" y="6038680"/>
            <a:ext cx="4222492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1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index.wxss</a:t>
            </a:r>
            <a:endParaRPr kumimoji="0" lang="en-US" sz="3200" b="1" i="1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9508545" y="9145009"/>
            <a:ext cx="3173280" cy="353943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  <a:hlinkClick r:id="rId4"/>
              </a:rPr>
              <a:t>More info</a:t>
            </a:r>
            <a:r>
              <a:rPr kumimoji="0" lang="en-US" sz="1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on linear gradient</a:t>
            </a:r>
            <a:endParaRPr kumimoji="0" lang="en-US" sz="1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505262" y="3561253"/>
            <a:ext cx="1194438" cy="56938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non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result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cxnSp>
        <p:nvCxnSpPr>
          <p:cNvPr id="18" name="Straight Connector 17"/>
          <p:cNvCxnSpPr/>
          <p:nvPr/>
        </p:nvCxnSpPr>
        <p:spPr>
          <a:xfrm>
            <a:off x="5891898" y="3794279"/>
            <a:ext cx="13242" cy="2635358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1" name="Straight Connector 20"/>
          <p:cNvCxnSpPr/>
          <p:nvPr/>
        </p:nvCxnSpPr>
        <p:spPr>
          <a:xfrm flipH="1">
            <a:off x="3412917" y="6439158"/>
            <a:ext cx="2492224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  <p:cxnSp>
        <p:nvCxnSpPr>
          <p:cNvPr id="27" name="Straight Connector 26"/>
          <p:cNvCxnSpPr/>
          <p:nvPr/>
        </p:nvCxnSpPr>
        <p:spPr>
          <a:xfrm flipH="1">
            <a:off x="5063816" y="3819674"/>
            <a:ext cx="825451" cy="0"/>
          </a:xfrm>
          <a:prstGeom prst="line">
            <a:avLst/>
          </a:prstGeom>
          <a:noFill/>
          <a:ln w="12700" cap="flat">
            <a:solidFill>
              <a:srgbClr val="000000"/>
            </a:solidFill>
            <a:prstDash val="solid"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</p:cxnSp>
    </p:spTree>
    <p:extLst>
      <p:ext uri="{BB962C8B-B14F-4D97-AF65-F5344CB8AC3E}">
        <p14:creationId xmlns:p14="http://schemas.microsoft.com/office/powerpoint/2010/main" val="4065057805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nt alignment"/>
          <p:cNvSpPr/>
          <p:nvPr/>
        </p:nvSpPr>
        <p:spPr>
          <a:xfrm>
            <a:off x="1144952" y="590576"/>
            <a:ext cx="10508485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dirty="0" smtClean="0"/>
              <a:t>P</a:t>
            </a:r>
            <a:r>
              <a:rPr dirty="0" smtClean="0">
                <a:solidFill>
                  <a:srgbClr val="000000"/>
                </a:solidFill>
              </a:rPr>
              <a:t>o</a:t>
            </a:r>
            <a:r>
              <a:rPr lang="en-US" dirty="0" smtClean="0">
                <a:solidFill>
                  <a:srgbClr val="000000"/>
                </a:solidFill>
              </a:rPr>
              <a:t>sitioning Elements</a:t>
            </a:r>
            <a:endParaRPr dirty="0">
              <a:solidFill>
                <a:srgbClr val="000000"/>
              </a:solidFill>
            </a:endParaRPr>
          </a:p>
        </p:txBody>
      </p:sp>
      <p:pic>
        <p:nvPicPr>
          <p:cNvPr id="4" name="Picture 3" descr="Screen Shot 2018-05-15 at 7.11.27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9323" y="2251313"/>
            <a:ext cx="4076700" cy="7213600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698842" y="4500215"/>
            <a:ext cx="5159060" cy="1800493"/>
          </a:xfrm>
          <a:prstGeom prst="rect">
            <a:avLst/>
          </a:prstGeom>
          <a:solidFill>
            <a:srgbClr val="FBE1CC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Monaco"/>
                <a:cs typeface="Monaco"/>
              </a:rPr>
              <a:t>d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cs typeface="Monaco"/>
                <a:sym typeface="Helvetica"/>
              </a:rPr>
              <a:t>isplay: flex;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Monaco"/>
                <a:cs typeface="Monaco"/>
              </a:rPr>
              <a:t>f</a:t>
            </a:r>
            <a:r>
              <a:rPr lang="en-US" sz="2800" dirty="0" smtClean="0">
                <a:latin typeface="Monaco"/>
                <a:cs typeface="Monaco"/>
              </a:rPr>
              <a:t>lex-direction: column</a:t>
            </a:r>
            <a:endParaRPr kumimoji="0" lang="en-US" sz="2800" b="1" i="0" u="none" strike="noStrike" cap="none" spc="0" normalizeH="0" baseline="0" dirty="0" smtClean="0">
              <a:ln>
                <a:noFill/>
              </a:ln>
              <a:solidFill>
                <a:srgbClr val="363636"/>
              </a:solidFill>
              <a:effectLst/>
              <a:uFillTx/>
              <a:latin typeface="Monaco"/>
              <a:cs typeface="Monaco"/>
              <a:sym typeface="Helvetica"/>
            </a:endParaRP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cs typeface="Monaco"/>
                <a:sym typeface="Helvetica"/>
              </a:rPr>
              <a:t>align-items: </a:t>
            </a:r>
            <a:r>
              <a:rPr kumimoji="0" lang="en-US" sz="2800" b="1" i="0" u="none" strike="noStrike" cap="none" spc="0" normalizeH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cs typeface="Monaco"/>
                <a:sym typeface="Helvetica"/>
              </a:rPr>
              <a:t>center;</a:t>
            </a:r>
          </a:p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2800" b="1" i="0" u="none" strike="noStrike" cap="none" spc="0" normalizeH="0" dirty="0" smtClean="0">
              <a:ln>
                <a:noFill/>
              </a:ln>
              <a:solidFill>
                <a:srgbClr val="363636"/>
              </a:solidFill>
              <a:effectLst/>
              <a:uFillTx/>
              <a:latin typeface="Monaco"/>
              <a:cs typeface="Monaco"/>
              <a:sym typeface="Helvetica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6698842" y="7482854"/>
            <a:ext cx="3403382" cy="507831"/>
          </a:xfrm>
          <a:prstGeom prst="rect">
            <a:avLst/>
          </a:prstGeom>
          <a:solidFill>
            <a:srgbClr val="FBE1CC"/>
          </a:solidFill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sz="2800" dirty="0">
                <a:latin typeface="Monaco"/>
                <a:cs typeface="Monaco"/>
              </a:rPr>
              <a:t>d</a:t>
            </a:r>
            <a:r>
              <a:rPr kumimoji="0" lang="en-US" sz="2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cs typeface="Monaco"/>
                <a:sym typeface="Helvetica"/>
              </a:rPr>
              <a:t>isplay: block;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879868" y="2200615"/>
            <a:ext cx="6537594" cy="1061829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Add this </a:t>
            </a:r>
            <a:r>
              <a:rPr kumimoji="0" lang="en-US" sz="3200" b="1" i="0" u="none" strike="noStrike" cap="none" spc="0" normalizeH="0" baseline="0" dirty="0" err="1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wxss</a:t>
            </a:r>
            <a:r>
              <a:rPr kumimoji="0" lang="en-US" sz="32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to</a:t>
            </a:r>
            <a:r>
              <a:rPr kumimoji="0" lang="en-US" sz="3200" b="1" i="0" u="none" strike="noStrike" cap="none" spc="0" normalizeH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get your elements in line</a:t>
            </a:r>
            <a:endParaRPr kumimoji="0" lang="en-US" sz="32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6698842" y="3561916"/>
            <a:ext cx="4857453" cy="81560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 a 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Monaco"/>
                <a:ea typeface="Helvetica"/>
                <a:cs typeface="Monaco"/>
                <a:sym typeface="Helvetica"/>
              </a:rPr>
              <a:t>view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containing vertical elements you want in a row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6698842" y="6936915"/>
            <a:ext cx="5718620" cy="44627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In an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sz="24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element</a:t>
            </a:r>
            <a:r>
              <a:rPr kumimoji="0" lang="en-US" sz="2400" b="0" i="0" u="none" strike="noStrike" cap="none" spc="0" normalizeH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you want on a line by itself</a:t>
            </a:r>
            <a:endParaRPr kumimoji="0" lang="en-US" sz="2400" b="0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844879574"/>
      </p:ext>
    </p:extLst>
  </p:cSld>
  <p:clrMapOvr>
    <a:masterClrMapping/>
  </p:clrMapOvr>
  <p:transition xmlns:p14="http://schemas.microsoft.com/office/powerpoint/2010/main" spd="med"/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4. Wrap with div"/>
          <p:cNvSpPr/>
          <p:nvPr/>
        </p:nvSpPr>
        <p:spPr>
          <a:xfrm>
            <a:off x="0" y="3825884"/>
            <a:ext cx="13004800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squar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lang="en-US" altLang="zh-CN" dirty="0"/>
              <a:t>5</a:t>
            </a:r>
            <a:r>
              <a:rPr dirty="0" smtClean="0"/>
              <a:t>. </a:t>
            </a:r>
            <a:r>
              <a:rPr dirty="0"/>
              <a:t>W</a:t>
            </a:r>
            <a:r>
              <a:rPr dirty="0">
                <a:solidFill>
                  <a:srgbClr val="000000"/>
                </a:solidFill>
              </a:rPr>
              <a:t>rap with </a:t>
            </a:r>
            <a:r>
              <a:rPr lang="en-US" dirty="0" smtClean="0">
                <a:solidFill>
                  <a:srgbClr val="000000"/>
                </a:solidFill>
              </a:rPr>
              <a:t>view</a:t>
            </a:r>
            <a:endParaRPr dirty="0">
              <a:solidFill>
                <a:srgbClr val="000000"/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0" y="1261573"/>
            <a:ext cx="13004800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C8250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Your turn!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C8250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3" name="id &amp; class"/>
          <p:cNvSpPr/>
          <p:nvPr/>
        </p:nvSpPr>
        <p:spPr>
          <a:xfrm>
            <a:off x="4200425" y="3695700"/>
            <a:ext cx="4832550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>i</a:t>
            </a:r>
            <a:r>
              <a:rPr dirty="0">
                <a:solidFill>
                  <a:srgbClr val="000000"/>
                </a:solidFill>
              </a:rPr>
              <a:t>d &amp; class</a:t>
            </a: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5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49287" y="2865726"/>
            <a:ext cx="9188868" cy="5708393"/>
          </a:xfrm>
          <a:prstGeom prst="rect">
            <a:avLst/>
          </a:prstGeom>
          <a:ln w="3175">
            <a:miter lim="400000"/>
          </a:ln>
        </p:spPr>
      </p:pic>
      <p:sp>
        <p:nvSpPr>
          <p:cNvPr id="326" name="how do you resize the logo only?"/>
          <p:cNvSpPr/>
          <p:nvPr/>
        </p:nvSpPr>
        <p:spPr>
          <a:xfrm>
            <a:off x="1542789" y="1367366"/>
            <a:ext cx="9512822" cy="838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5000" b="0"/>
            </a:pPr>
            <a:r>
              <a:t>how do you resize the logo </a:t>
            </a:r>
            <a:r>
              <a:rPr b="1"/>
              <a:t>only?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907" y="3956006"/>
            <a:ext cx="1752895" cy="4931041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79791" y="2205567"/>
            <a:ext cx="1848997" cy="1848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8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852766"/>
            <a:ext cx="9338360" cy="5801260"/>
          </a:xfrm>
          <a:prstGeom prst="rect">
            <a:avLst/>
          </a:prstGeom>
          <a:ln w="3175">
            <a:miter lim="400000"/>
          </a:ln>
        </p:spPr>
      </p:pic>
      <p:sp>
        <p:nvSpPr>
          <p:cNvPr id="329" name="how do you resize the logo only?"/>
          <p:cNvSpPr/>
          <p:nvPr/>
        </p:nvSpPr>
        <p:spPr>
          <a:xfrm>
            <a:off x="1542789" y="1367366"/>
            <a:ext cx="9512822" cy="838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5000" b="0"/>
            </a:pPr>
            <a:r>
              <a:t>how do you resize the logo </a:t>
            </a:r>
            <a:r>
              <a:rPr b="1"/>
              <a:t>only?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791" y="2205567"/>
            <a:ext cx="1848997" cy="18489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907" y="3956006"/>
            <a:ext cx="1752895" cy="4931041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4168025"/>
            <a:ext cx="9652000" cy="5295900"/>
          </a:xfrm>
          <a:prstGeom prst="rect">
            <a:avLst/>
          </a:prstGeom>
          <a:ln w="3175">
            <a:miter lim="400000"/>
          </a:ln>
        </p:spPr>
      </p:pic>
      <p:sp>
        <p:nvSpPr>
          <p:cNvPr id="332" name="how do you style staff pictures only?"/>
          <p:cNvSpPr/>
          <p:nvPr/>
        </p:nvSpPr>
        <p:spPr>
          <a:xfrm>
            <a:off x="1072430" y="1367366"/>
            <a:ext cx="10453540" cy="838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5000" b="0"/>
            </a:pPr>
            <a:r>
              <a:rPr dirty="0"/>
              <a:t>how do you style staff pictures </a:t>
            </a:r>
            <a:r>
              <a:rPr b="1" dirty="0"/>
              <a:t>only?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9907" y="3956006"/>
            <a:ext cx="1752895" cy="493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79791" y="2205567"/>
            <a:ext cx="1848997" cy="1848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4" name="pasted-image.png" descr="pasted-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0" y="2853841"/>
            <a:ext cx="11014840" cy="5152632"/>
          </a:xfrm>
          <a:prstGeom prst="rect">
            <a:avLst/>
          </a:prstGeom>
          <a:ln w="3175">
            <a:miter lim="400000"/>
          </a:ln>
        </p:spPr>
      </p:pic>
      <p:sp>
        <p:nvSpPr>
          <p:cNvPr id="335" name="how do you style staff pictures only?"/>
          <p:cNvSpPr/>
          <p:nvPr/>
        </p:nvSpPr>
        <p:spPr>
          <a:xfrm>
            <a:off x="1072430" y="1367366"/>
            <a:ext cx="10453540" cy="8382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5000" b="0"/>
            </a:pPr>
            <a:r>
              <a:t>how do you style staff pictures </a:t>
            </a:r>
            <a:r>
              <a:rPr b="1"/>
              <a:t>only?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1905" y="4021320"/>
            <a:ext cx="1752895" cy="493104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601471" y="2205567"/>
            <a:ext cx="1848997" cy="1848997"/>
          </a:xfrm>
          <a:prstGeom prst="rect">
            <a:avLst/>
          </a:prstGeom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1. Let’s set up"/>
          <p:cNvSpPr/>
          <p:nvPr/>
        </p:nvSpPr>
        <p:spPr>
          <a:xfrm>
            <a:off x="1533442" y="4222776"/>
            <a:ext cx="9937916" cy="1308050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rPr dirty="0"/>
              <a:t>1. </a:t>
            </a:r>
            <a:r>
              <a:rPr lang="en-US" altLang="zh-CN" dirty="0" smtClean="0"/>
              <a:t>D</a:t>
            </a:r>
            <a:r>
              <a:rPr lang="en-US" altLang="zh-CN" dirty="0" smtClean="0">
                <a:solidFill>
                  <a:srgbClr val="000000"/>
                </a:solidFill>
              </a:rPr>
              <a:t>ownload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the</a:t>
            </a:r>
            <a:r>
              <a:rPr lang="zh-CN" altLang="en-US" dirty="0" smtClean="0">
                <a:solidFill>
                  <a:srgbClr val="000000"/>
                </a:solidFill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</a:rPr>
              <a:t>IDE</a:t>
            </a:r>
            <a:endParaRPr dirty="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Combine"/>
          <p:cNvSpPr/>
          <p:nvPr/>
        </p:nvSpPr>
        <p:spPr>
          <a:xfrm>
            <a:off x="4219702" y="596900"/>
            <a:ext cx="443517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ombine</a:t>
            </a:r>
          </a:p>
        </p:txBody>
      </p:sp>
      <p:pic>
        <p:nvPicPr>
          <p:cNvPr id="341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1091" y="1960033"/>
            <a:ext cx="13004801" cy="7795313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Combine"/>
          <p:cNvSpPr/>
          <p:nvPr/>
        </p:nvSpPr>
        <p:spPr>
          <a:xfrm>
            <a:off x="4219702" y="596900"/>
            <a:ext cx="443517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ombine</a:t>
            </a:r>
          </a:p>
        </p:txBody>
      </p:sp>
      <p:pic>
        <p:nvPicPr>
          <p:cNvPr id="344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82444"/>
            <a:ext cx="13004800" cy="779531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Combine"/>
          <p:cNvSpPr/>
          <p:nvPr/>
        </p:nvSpPr>
        <p:spPr>
          <a:xfrm>
            <a:off x="4219702" y="596900"/>
            <a:ext cx="4435179" cy="1295401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38100" tIns="38100" rIns="38100" bIns="38100" anchor="ctr">
            <a:spAutoFit/>
          </a:bodyPr>
          <a:lstStyle/>
          <a:p>
            <a:pPr>
              <a:defRPr sz="8000">
                <a:solidFill>
                  <a:schemeClr val="accent5">
                    <a:hueOff val="-444211"/>
                    <a:satOff val="-14915"/>
                    <a:lumOff val="22857"/>
                  </a:schemeClr>
                </a:solidFill>
              </a:defRPr>
            </a:pPr>
            <a:r>
              <a:t>C</a:t>
            </a:r>
            <a:r>
              <a:rPr>
                <a:solidFill>
                  <a:srgbClr val="000000"/>
                </a:solidFill>
              </a:rPr>
              <a:t>ombine</a:t>
            </a:r>
          </a:p>
        </p:txBody>
      </p:sp>
      <p:pic>
        <p:nvPicPr>
          <p:cNvPr id="347" name="pasted-image.png" descr="pasted-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0" y="1995144"/>
            <a:ext cx="13004800" cy="7795312"/>
          </a:xfrm>
          <a:prstGeom prst="rect">
            <a:avLst/>
          </a:prstGeom>
          <a:ln w="3175">
            <a:miter lim="400000"/>
          </a:ln>
        </p:spPr>
      </p:pic>
    </p:spTree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476501"/>
          </a:xfrm>
        </p:spPr>
        <p:txBody>
          <a:bodyPr>
            <a:normAutofit/>
          </a:bodyPr>
          <a:lstStyle/>
          <a:p>
            <a:r>
              <a:rPr lang="en-US" altLang="zh-CN" sz="6000" b="1" dirty="0" smtClean="0">
                <a:latin typeface="Helvetica"/>
                <a:cs typeface="Helvetica"/>
              </a:rPr>
              <a:t>6.</a:t>
            </a:r>
            <a:r>
              <a:rPr lang="zh-CN" altLang="en-US" sz="6000" b="1" dirty="0" smtClean="0">
                <a:latin typeface="Helvetica"/>
                <a:cs typeface="Helvetica"/>
              </a:rPr>
              <a:t> </a:t>
            </a:r>
            <a:r>
              <a:rPr lang="en-US" altLang="zh-CN" sz="6000" b="1" dirty="0" smtClean="0">
                <a:latin typeface="Helvetica"/>
                <a:cs typeface="Helvetica"/>
              </a:rPr>
              <a:t>Free</a:t>
            </a:r>
            <a:r>
              <a:rPr lang="zh-CN" altLang="en-US" sz="6000" b="1" dirty="0" smtClean="0">
                <a:latin typeface="Helvetica"/>
                <a:cs typeface="Helvetica"/>
              </a:rPr>
              <a:t> </a:t>
            </a:r>
            <a:r>
              <a:rPr lang="en-US" altLang="zh-CN" sz="6000" b="1" dirty="0" smtClean="0">
                <a:latin typeface="Helvetica"/>
                <a:cs typeface="Helvetica"/>
              </a:rPr>
              <a:t>Code!</a:t>
            </a:r>
            <a:endParaRPr lang="en-US" sz="6000" b="1" dirty="0"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539845" y="2543443"/>
            <a:ext cx="7921142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It’s</a:t>
            </a:r>
            <a:r>
              <a:rPr kumimoji="0" lang="zh-CN" alt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one</a:t>
            </a:r>
            <a:r>
              <a:rPr kumimoji="0" lang="zh-CN" alt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screen,</a:t>
            </a:r>
            <a:r>
              <a:rPr kumimoji="0" lang="zh-CN" alt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so</a:t>
            </a:r>
            <a:r>
              <a:rPr kumimoji="0" lang="zh-CN" alt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make</a:t>
            </a:r>
            <a:r>
              <a:rPr kumimoji="0" lang="zh-CN" alt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it</a:t>
            </a:r>
            <a:r>
              <a:rPr kumimoji="0" lang="zh-CN" alt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perfect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698585" y="4722938"/>
            <a:ext cx="7921142" cy="2539157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Center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everything</a:t>
            </a: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zh-CN" sz="4000" dirty="0" smtClean="0"/>
              <a:t>F</a:t>
            </a:r>
            <a:r>
              <a:rPr lang="en-US" altLang="zh-CN" sz="4000" dirty="0" err="1" smtClean="0"/>
              <a:t>ull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screen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banner</a:t>
            </a: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rPr kumimoji="0" lang="en-US" altLang="zh-CN" sz="4000" b="1" i="0" u="none" strike="noStrike" cap="none" spc="0" normalizeH="0" baseline="0" dirty="0" err="1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ttractive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text</a:t>
            </a: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4000" dirty="0" smtClean="0"/>
              <a:t>Great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button</a:t>
            </a:r>
            <a:endParaRPr kumimoji="0" lang="en-US" sz="40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925650344"/>
      </p:ext>
    </p:extLst>
  </p:cSld>
  <p:clrMapOvr>
    <a:masterClrMapping/>
  </p:clrMapOvr>
  <p:transition xmlns:p14="http://schemas.microsoft.com/office/powerpoint/2010/main" spd="med"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0"/>
            <a:ext cx="13004800" cy="2476501"/>
          </a:xfrm>
        </p:spPr>
        <p:txBody>
          <a:bodyPr>
            <a:normAutofit/>
          </a:bodyPr>
          <a:lstStyle/>
          <a:p>
            <a:r>
              <a:rPr lang="en-US" altLang="zh-CN" sz="6000" b="1" dirty="0" smtClean="0">
                <a:latin typeface="Helvetica"/>
                <a:cs typeface="Helvetica"/>
              </a:rPr>
              <a:t>7.</a:t>
            </a:r>
            <a:r>
              <a:rPr lang="zh-CN" altLang="en-US" sz="6000" b="1" dirty="0" smtClean="0">
                <a:latin typeface="Helvetica"/>
                <a:cs typeface="Helvetica"/>
              </a:rPr>
              <a:t> </a:t>
            </a:r>
            <a:r>
              <a:rPr lang="en-US" altLang="zh-CN" sz="6000" b="1" dirty="0" smtClean="0">
                <a:latin typeface="Helvetica"/>
                <a:cs typeface="Helvetica"/>
              </a:rPr>
              <a:t>Free</a:t>
            </a:r>
            <a:r>
              <a:rPr lang="zh-CN" altLang="en-US" sz="6000" b="1" dirty="0" smtClean="0">
                <a:latin typeface="Helvetica"/>
                <a:cs typeface="Helvetica"/>
              </a:rPr>
              <a:t> </a:t>
            </a:r>
            <a:r>
              <a:rPr lang="en-US" altLang="zh-CN" sz="6000" b="1" dirty="0" smtClean="0">
                <a:latin typeface="Helvetica"/>
                <a:cs typeface="Helvetica"/>
              </a:rPr>
              <a:t>Code!</a:t>
            </a:r>
            <a:endParaRPr lang="en-US" sz="6000" b="1" dirty="0">
              <a:latin typeface="Helvetica"/>
              <a:cs typeface="Helvetic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2016002" y="2543443"/>
            <a:ext cx="8778339" cy="1862048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If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you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want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to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lang="zh-CN" altLang="zh-CN" b="0" dirty="0" smtClean="0"/>
              <a:t>g</a:t>
            </a:r>
            <a:r>
              <a:rPr lang="en-US" altLang="zh-CN" b="0" dirty="0" smtClean="0"/>
              <a:t>o</a:t>
            </a:r>
            <a:r>
              <a:rPr lang="zh-CN" altLang="en-US" b="0" dirty="0" smtClean="0"/>
              <a:t> </a:t>
            </a:r>
            <a:r>
              <a:rPr lang="en-US" altLang="zh-CN" b="0" dirty="0" smtClean="0"/>
              <a:t>further</a:t>
            </a:r>
            <a:r>
              <a:rPr lang="mr-IN" altLang="zh-CN" b="0" dirty="0" smtClean="0"/>
              <a:t>…</a:t>
            </a:r>
            <a:endParaRPr lang="en-US" altLang="zh-CN" b="0" dirty="0" smtClean="0"/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zh-CN" altLang="zh-CN" b="0" dirty="0"/>
              <a:t>f</a:t>
            </a:r>
            <a:r>
              <a:rPr kumimoji="0" lang="en-US" altLang="zh-CN" sz="5800" b="0" i="0" u="none" strike="noStrike" cap="none" spc="0" normalizeH="0" baseline="0" dirty="0" err="1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ollow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from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#7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  <a:hlinkClick r:id="rId2"/>
              </a:rPr>
              <a:t>here</a:t>
            </a:r>
            <a:r>
              <a:rPr kumimoji="0" lang="zh-CN" altLang="en-US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  <a:hlinkClick r:id="rId2"/>
              </a:rPr>
              <a:t> </a:t>
            </a:r>
            <a:r>
              <a:rPr kumimoji="0" lang="en-US" altLang="zh-CN" sz="5800" b="0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to:</a:t>
            </a:r>
            <a:endParaRPr kumimoji="0" lang="en-US" sz="5800" b="0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38110" y="5034312"/>
            <a:ext cx="12766689" cy="3154710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altLang="zh-CN" sz="4000" dirty="0" smtClean="0"/>
              <a:t>Make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new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page</a:t>
            </a: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Add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some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pre-cooked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js/wxml/</a:t>
            </a:r>
            <a:r>
              <a:rPr kumimoji="0" lang="en-US" altLang="zh-CN" sz="4000" b="1" i="0" u="none" strike="noStrike" cap="none" spc="0" normalizeH="0" baseline="0" dirty="0" err="1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wxss</a:t>
            </a:r>
            <a:endParaRPr kumimoji="0" lang="en-US" altLang="zh-CN" sz="4000" b="1" i="0" u="none" strike="noStrike" cap="none" spc="0" normalizeH="0" baseline="0" dirty="0" smtClean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Add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navigator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element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to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link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to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the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new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page</a:t>
            </a: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zh-CN" altLang="zh-CN" sz="4000" dirty="0" smtClean="0"/>
              <a:t>A</a:t>
            </a:r>
            <a:r>
              <a:rPr lang="en-US" altLang="zh-CN" sz="4000" dirty="0" err="1" smtClean="0"/>
              <a:t>dd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a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tab</a:t>
            </a:r>
            <a:r>
              <a:rPr lang="zh-CN" altLang="en-US" sz="4000" dirty="0" smtClean="0"/>
              <a:t> </a:t>
            </a:r>
            <a:r>
              <a:rPr lang="en-US" altLang="zh-CN" sz="4000" dirty="0" smtClean="0"/>
              <a:t>bar</a:t>
            </a:r>
          </a:p>
          <a:p>
            <a:pPr marL="742950" marR="0" indent="-742950" algn="l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zh-CN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</a:t>
            </a:r>
            <a:r>
              <a:rPr kumimoji="0" lang="en-US" altLang="zh-CN" sz="4000" b="1" i="0" u="none" strike="noStrike" cap="none" spc="0" normalizeH="0" baseline="0" dirty="0" err="1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tyle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the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tab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bar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and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err="1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nav</a:t>
            </a:r>
            <a:r>
              <a:rPr kumimoji="0" lang="zh-CN" altLang="en-US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kumimoji="0" lang="en-US" altLang="zh-CN" sz="40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bar</a:t>
            </a:r>
          </a:p>
        </p:txBody>
      </p:sp>
    </p:spTree>
    <p:extLst>
      <p:ext uri="{BB962C8B-B14F-4D97-AF65-F5344CB8AC3E}">
        <p14:creationId xmlns:p14="http://schemas.microsoft.com/office/powerpoint/2010/main" val="2339373516"/>
      </p:ext>
    </p:extLst>
  </p:cSld>
  <p:clrMapOvr>
    <a:masterClrMapping/>
  </p:clrMapOvr>
  <p:transition xmlns:p14="http://schemas.microsoft.com/office/powerpoint/2010/main" spd="med"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8281"/>
            <a:ext cx="13004800" cy="2330693"/>
          </a:xfrm>
        </p:spPr>
        <p:txBody>
          <a:bodyPr/>
          <a:lstStyle/>
          <a:p>
            <a:r>
              <a:rPr lang="en-US" altLang="zh-CN" dirty="0" smtClean="0"/>
              <a:t>Want</a:t>
            </a:r>
            <a:r>
              <a:rPr lang="zh-CN" altLang="en-US" dirty="0" smtClean="0"/>
              <a:t> </a:t>
            </a:r>
            <a:r>
              <a:rPr lang="en-US" altLang="zh-CN" dirty="0" smtClean="0"/>
              <a:t>to</a:t>
            </a:r>
            <a:r>
              <a:rPr lang="zh-CN" altLang="en-US" dirty="0" smtClean="0"/>
              <a:t> </a:t>
            </a:r>
            <a:r>
              <a:rPr lang="en-US" altLang="zh-CN" dirty="0" smtClean="0"/>
              <a:t>go</a:t>
            </a:r>
            <a:r>
              <a:rPr lang="zh-CN" altLang="en-US" dirty="0" smtClean="0"/>
              <a:t> </a:t>
            </a:r>
            <a:r>
              <a:rPr lang="en-US" altLang="zh-CN" b="1" i="1" dirty="0" smtClean="0"/>
              <a:t>even</a:t>
            </a:r>
            <a:r>
              <a:rPr lang="zh-CN" altLang="en-US" b="1" i="1" dirty="0" smtClean="0"/>
              <a:t> </a:t>
            </a:r>
            <a:r>
              <a:rPr lang="en-US" altLang="zh-CN" b="1" i="1" dirty="0" smtClean="0"/>
              <a:t>further?</a:t>
            </a:r>
            <a:endParaRPr lang="en-US" b="1" i="1" dirty="0"/>
          </a:p>
        </p:txBody>
      </p:sp>
      <p:sp>
        <p:nvSpPr>
          <p:cNvPr id="3" name="Rectangle 2"/>
          <p:cNvSpPr/>
          <p:nvPr/>
        </p:nvSpPr>
        <p:spPr>
          <a:xfrm>
            <a:off x="158740" y="4001639"/>
            <a:ext cx="8889456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l"/>
            <a:r>
              <a:rPr lang="en-US" altLang="zh-CN" sz="3200" dirty="0" smtClean="0"/>
              <a:t>1.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Want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to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learn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more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about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WeChat?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Check</a:t>
            </a:r>
            <a:r>
              <a:rPr lang="zh-CN" altLang="en-US" sz="3200" dirty="0" smtClean="0"/>
              <a:t> </a:t>
            </a:r>
            <a:r>
              <a:rPr lang="en-US" altLang="zh-CN" sz="3200" dirty="0" smtClean="0"/>
              <a:t>out</a:t>
            </a:r>
            <a:r>
              <a:rPr lang="zh-CN" altLang="en-US" sz="3200" dirty="0" smtClean="0"/>
              <a:t> </a:t>
            </a:r>
            <a:r>
              <a:rPr lang="en-US" altLang="zh-CN" sz="3200" dirty="0" smtClean="0">
                <a:hlinkClick r:id="rId2"/>
              </a:rPr>
              <a:t>the</a:t>
            </a:r>
            <a:r>
              <a:rPr lang="en-US" sz="3200" dirty="0" smtClean="0">
                <a:hlinkClick r:id="rId2"/>
              </a:rPr>
              <a:t> </a:t>
            </a:r>
            <a:r>
              <a:rPr lang="en-US" sz="3200" dirty="0">
                <a:hlinkClick r:id="rId2"/>
              </a:rPr>
              <a:t>official WeChat documentation</a:t>
            </a:r>
            <a:endParaRPr lang="en-US" sz="3200" dirty="0"/>
          </a:p>
          <a:p>
            <a:pPr algn="l"/>
            <a:r>
              <a:rPr lang="en-US" altLang="zh-CN" sz="3200" dirty="0" smtClean="0"/>
              <a:t>2.</a:t>
            </a:r>
            <a:r>
              <a:rPr lang="zh-CN" altLang="en-US" sz="3200" dirty="0" smtClean="0"/>
              <a:t> </a:t>
            </a:r>
            <a:r>
              <a:rPr lang="en-US" sz="3200" dirty="0" smtClean="0"/>
              <a:t>Follow </a:t>
            </a:r>
            <a:r>
              <a:rPr lang="en-US" sz="3200" dirty="0"/>
              <a:t>our official account for info on future workshops </a:t>
            </a:r>
            <a:r>
              <a:rPr lang="en-US" altLang="zh-CN" sz="3200" dirty="0" smtClean="0">
                <a:sym typeface="Wingdings"/>
              </a:rPr>
              <a:t></a:t>
            </a:r>
            <a:endParaRPr lang="en-US" sz="3200" dirty="0"/>
          </a:p>
          <a:p>
            <a:pPr algn="l"/>
            <a:r>
              <a:rPr lang="en-US" altLang="zh-CN" sz="3200" dirty="0" smtClean="0"/>
              <a:t>3.</a:t>
            </a:r>
            <a:r>
              <a:rPr lang="zh-CN" altLang="en-US" sz="3200" dirty="0" smtClean="0"/>
              <a:t> </a:t>
            </a:r>
            <a:r>
              <a:rPr lang="en-US" sz="3200" dirty="0" smtClean="0">
                <a:hlinkClick r:id="rId3"/>
              </a:rPr>
              <a:t>Apply </a:t>
            </a:r>
            <a:r>
              <a:rPr lang="en-US" sz="3200" dirty="0"/>
              <a:t>to Le Wagon's next batch, starting June 25!! 🎊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48197" y="2755018"/>
            <a:ext cx="3632673" cy="36326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9242703"/>
      </p:ext>
    </p:extLst>
  </p:cSld>
  <p:clrMapOvr>
    <a:masterClrMapping/>
  </p:clrMapOvr>
  <p:transition xmlns:p14="http://schemas.microsoft.com/office/powerpoint/2010/main" spd="med"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3486" y="0"/>
            <a:ext cx="9753600" cy="9753600"/>
          </a:xfrm>
          <a:prstGeom prst="rect">
            <a:avLst/>
          </a:prstGeom>
        </p:spPr>
      </p:pic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2715985" y="0"/>
            <a:ext cx="7848602" cy="2476501"/>
          </a:xfrm>
        </p:spPr>
        <p:txBody>
          <a:bodyPr/>
          <a:lstStyle/>
          <a:p>
            <a:r>
              <a:rPr lang="en-US" b="1" smtClean="0">
                <a:latin typeface="Avenir Book" charset="0"/>
                <a:ea typeface="Avenir Book" charset="0"/>
                <a:cs typeface="Avenir Book" charset="0"/>
              </a:rPr>
              <a:t>Thank you!</a:t>
            </a:r>
            <a:endParaRPr lang="en-US" b="1" dirty="0">
              <a:latin typeface="Avenir Book" charset="0"/>
              <a:ea typeface="Avenir Book" charset="0"/>
              <a:cs typeface="Avenir Book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3308141"/>
      </p:ext>
    </p:extLst>
  </p:cSld>
  <p:clrMapOvr>
    <a:masterClrMapping/>
  </p:clrMapOvr>
  <p:transition xmlns:p14="http://schemas.microsoft.com/office/powerpoint/2010/main" spd="med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78099" y="526925"/>
            <a:ext cx="7848602" cy="80663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THE IDE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2286163"/>
            <a:ext cx="13004800" cy="543225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1143000" marR="0" indent="-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Starting a new project</a:t>
            </a:r>
          </a:p>
          <a:p>
            <a:pPr marL="1143000" marR="0" indent="-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lang="en-US" dirty="0"/>
              <a:t> Q</a:t>
            </a:r>
            <a:r>
              <a:rPr lang="en-US" dirty="0" smtClean="0"/>
              <a:t>uick tour of your toolkit</a:t>
            </a:r>
          </a:p>
          <a:p>
            <a:pPr marL="1143000" marR="0" indent="-114300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AutoNum type="arabicPeriod"/>
              <a:tabLst/>
            </a:pP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What’s inside a boilerplate project</a:t>
            </a:r>
          </a:p>
          <a:p>
            <a:pPr marR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</a:pPr>
            <a:endParaRPr kumimoji="0" lang="en-US" sz="5800" b="1" i="0" u="none" strike="noStrike" cap="none" spc="0" normalizeH="0" baseline="0" dirty="0" smtClean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2081480400"/>
      </p:ext>
    </p:extLst>
  </p:cSld>
  <p:clrMapOvr>
    <a:masterClrMapping/>
  </p:clrMapOvr>
  <p:transition xmlns:p14="http://schemas.microsoft.com/office/powerpoint/2010/main" spd="med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01606" y="98281"/>
            <a:ext cx="12703193" cy="1155895"/>
          </a:xfrm>
        </p:spPr>
        <p:txBody>
          <a:bodyPr>
            <a:normAutofit/>
          </a:bodyPr>
          <a:lstStyle/>
          <a:p>
            <a:r>
              <a:rPr lang="en-US" altLang="zh-CN" sz="4800" b="1" dirty="0" smtClean="0">
                <a:latin typeface="Helvetica"/>
                <a:cs typeface="Helvetica"/>
              </a:rPr>
              <a:t>2.</a:t>
            </a:r>
            <a:r>
              <a:rPr lang="zh-CN" altLang="en-US" sz="4800" b="1" dirty="0" smtClean="0">
                <a:latin typeface="Helvetica"/>
                <a:cs typeface="Helvetica"/>
              </a:rPr>
              <a:t> </a:t>
            </a:r>
            <a:r>
              <a:rPr lang="en-US" sz="4800" b="1" dirty="0" smtClean="0">
                <a:latin typeface="Helvetica"/>
                <a:cs typeface="Helvetica"/>
              </a:rPr>
              <a:t>Starting </a:t>
            </a:r>
            <a:r>
              <a:rPr lang="en-US" sz="4800" b="1" dirty="0" smtClean="0">
                <a:latin typeface="Helvetica"/>
                <a:cs typeface="Helvetica"/>
              </a:rPr>
              <a:t>a new </a:t>
            </a:r>
            <a:r>
              <a:rPr lang="en-US" sz="4800" b="1" dirty="0" err="1" smtClean="0">
                <a:latin typeface="Helvetica"/>
                <a:cs typeface="Helvetica"/>
              </a:rPr>
              <a:t>wx</a:t>
            </a:r>
            <a:r>
              <a:rPr lang="en-US" sz="4800" b="1" dirty="0" smtClean="0">
                <a:latin typeface="Helvetica"/>
                <a:cs typeface="Helvetica"/>
              </a:rPr>
              <a:t> project</a:t>
            </a:r>
            <a:endParaRPr lang="en-US" sz="4800" b="1" dirty="0">
              <a:latin typeface="Helvetica"/>
              <a:cs typeface="Helvetica"/>
            </a:endParaRPr>
          </a:p>
        </p:txBody>
      </p:sp>
      <p:pic>
        <p:nvPicPr>
          <p:cNvPr id="3" name="Picture 2" descr="Screen Shot 2018-05-15 at 3.56.18 PM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9087" y="1809205"/>
            <a:ext cx="2619848" cy="3759601"/>
          </a:xfrm>
          <a:prstGeom prst="rect">
            <a:avLst/>
          </a:prstGeom>
        </p:spPr>
      </p:pic>
      <p:pic>
        <p:nvPicPr>
          <p:cNvPr id="4" name="Picture 3" descr="Screen Shot 2018-05-15 at 3.56.33 PM.pn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5002" y="1809205"/>
            <a:ext cx="4254994" cy="3232159"/>
          </a:xfrm>
          <a:prstGeom prst="rect">
            <a:avLst/>
          </a:prstGeom>
        </p:spPr>
      </p:pic>
      <p:pic>
        <p:nvPicPr>
          <p:cNvPr id="5" name="Picture 4" descr="Screen Shot 2018-05-15 at 3.56.47 PM.pn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38518" y="1682200"/>
            <a:ext cx="3466281" cy="4017157"/>
          </a:xfrm>
          <a:prstGeom prst="rect">
            <a:avLst/>
          </a:prstGeom>
        </p:spPr>
      </p:pic>
      <p:pic>
        <p:nvPicPr>
          <p:cNvPr id="6" name="Picture 5" descr="Screen Shot 2018-05-15 at 3.58.01 PM.pn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298" y="5699357"/>
            <a:ext cx="5921014" cy="3919778"/>
          </a:xfrm>
          <a:prstGeom prst="rect">
            <a:avLst/>
          </a:prstGeom>
        </p:spPr>
      </p:pic>
      <p:pic>
        <p:nvPicPr>
          <p:cNvPr id="7" name="Picture 6" descr="Screen Shot 2018-05-15 at 3.58.28 PM.pn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6153" y="5459935"/>
            <a:ext cx="3463871" cy="402420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0" y="1809205"/>
            <a:ext cx="730206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1.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3755805" y="1809205"/>
            <a:ext cx="730206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/>
              <a:t>2</a:t>
            </a: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8808312" y="1809205"/>
            <a:ext cx="730206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3</a:t>
            </a: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0" y="5301175"/>
            <a:ext cx="730206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4</a:t>
            </a: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7029575" y="5301175"/>
            <a:ext cx="730206" cy="969496"/>
          </a:xfrm>
          <a:prstGeom prst="rect">
            <a:avLst/>
          </a:prstGeom>
          <a:noFill/>
          <a:ln w="3175" cap="flat">
            <a:noFill/>
            <a:miter lim="400000"/>
          </a:ln>
          <a:effectLst/>
          <a:sp3d/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none"/>
        </p:style>
        <p:txBody>
          <a:bodyPr rot="0" spcFirstLastPara="1" vertOverflow="overflow" horzOverflow="overflow" vert="horz" wrap="square" lIns="38100" tIns="38100" rIns="38100" bIns="38100" numCol="1" spcCol="38100" rtlCol="0" anchor="ctr">
            <a:spAutoFit/>
          </a:bodyPr>
          <a:lstStyle/>
          <a:p>
            <a:pPr marL="0" marR="0" indent="0" algn="ctr" defTabSz="5842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lang="en-US" dirty="0" smtClean="0"/>
              <a:t>5</a:t>
            </a:r>
            <a:r>
              <a:rPr kumimoji="0" lang="en-US" sz="5800" b="1" i="0" u="none" strike="noStrike" cap="none" spc="0" normalizeH="0" baseline="0" dirty="0" smtClean="0">
                <a:ln>
                  <a:noFill/>
                </a:ln>
                <a:solidFill>
                  <a:srgbClr val="363636"/>
                </a:solidFill>
                <a:effectLst/>
                <a:uFillTx/>
                <a:latin typeface="Helvetica"/>
                <a:ea typeface="Helvetica"/>
                <a:cs typeface="Helvetica"/>
                <a:sym typeface="Helvetica"/>
              </a:rPr>
              <a:t>.</a:t>
            </a:r>
            <a:endParaRPr kumimoji="0" lang="en-US" sz="5800" b="1" i="0" u="none" strike="noStrike" cap="none" spc="0" normalizeH="0" baseline="0" dirty="0">
              <a:ln>
                <a:noFill/>
              </a:ln>
              <a:solidFill>
                <a:srgbClr val="363636"/>
              </a:solidFill>
              <a:effectLst/>
              <a:uFillTx/>
              <a:latin typeface="Helvetica"/>
              <a:ea typeface="Helvetica"/>
              <a:cs typeface="Helvetica"/>
              <a:sym typeface="Helvetica"/>
            </a:endParaRPr>
          </a:p>
        </p:txBody>
      </p:sp>
    </p:spTree>
    <p:extLst>
      <p:ext uri="{BB962C8B-B14F-4D97-AF65-F5344CB8AC3E}">
        <p14:creationId xmlns:p14="http://schemas.microsoft.com/office/powerpoint/2010/main" val="1359974447"/>
      </p:ext>
    </p:extLst>
  </p:cSld>
  <p:clrMapOvr>
    <a:masterClrMapping/>
  </p:clrMapOvr>
  <p:transition xmlns:p14="http://schemas.microsoft.com/office/powerpoint/2010/main" spd="med"/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_rels/theme2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png"/></Relationships>
</file>

<file path=ppt/theme/theme1.xml><?xml version="1.0" encoding="utf-8"?>
<a:theme xmlns:a="http://schemas.openxmlformats.org/drawingml/2006/main" name="White">
  <a:themeElements>
    <a:clrScheme name="White">
      <a:dk1>
        <a:srgbClr val="363636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1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ppt/theme/theme2.xml><?xml version="1.0" encoding="utf-8"?>
<a:theme xmlns:a="http://schemas.openxmlformats.org/drawingml/2006/main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rotWithShape="0">
              <a:srgbClr val="000000">
                <a:alpha val="50000"/>
              </a:srgbClr>
            </a:outerShdw>
          </a:effectLst>
        </a:effectStyle>
        <a:effectStyle>
          <a:effectLst>
            <a:outerShdw blurRad="25400" dist="12700" dir="5400000" rotWithShape="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xmlns:r="http://schemas.openxmlformats.org/officeDocument/2006/relationships" r:embed="rId1"/>
          <a:srcRect/>
          <a:tile tx="0" ty="0" sx="100000" sy="100000" flip="none" algn="tl"/>
        </a:blipFill>
        <a:ln w="3175" cap="flat">
          <a:noFill/>
          <a:miter lim="400000"/>
        </a:ln>
        <a:effectLst>
          <a:outerShdw blurRad="25400" dist="12700" dir="5400000" rotWithShape="0">
            <a:srgbClr val="000000">
              <a:alpha val="50000"/>
            </a:srgbClr>
          </a:outerShdw>
        </a:effectLst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2200" b="0" i="0" u="none" strike="noStrike" cap="none" spc="0" normalizeH="0" baseline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spDef>
    <a:lnDef>
      <a:spPr>
        <a:noFill/>
        <a:ln w="12700" cap="flat">
          <a:solidFill>
            <a:srgbClr val="000000"/>
          </a:solidFill>
          <a:prstDash val="solid"/>
          <a:miter lim="400000"/>
        </a:ln>
        <a:effectLst/>
        <a:sp3d/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lnDef>
    <a:txDef>
      <a:spPr>
        <a:noFill/>
        <a:ln w="3175" cap="flat">
          <a:noFill/>
          <a:miter lim="400000"/>
        </a:ln>
        <a:effectLst/>
        <a:sp3d/>
      </a:spPr>
      <a:bodyPr rot="0" spcFirstLastPara="1" vertOverflow="overflow" horzOverflow="overflow" vert="horz" wrap="square" lIns="38100" tIns="38100" rIns="38100" bIns="38100" numCol="1" spcCol="38100" rtlCol="0" anchor="ctr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5800" b="1" i="0" u="none" strike="noStrike" cap="none" spc="0" normalizeH="0" baseline="0">
            <a:ln>
              <a:noFill/>
            </a:ln>
            <a:solidFill>
              <a:srgbClr val="363636"/>
            </a:solidFill>
            <a:effectLst/>
            <a:uFillTx/>
            <a:latin typeface="Helvetica"/>
            <a:ea typeface="Helvetica"/>
            <a:cs typeface="Helvetica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none"/>
      </a:style>
    </a:tx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15145</TotalTime>
  <Words>1885</Words>
  <Application>Microsoft Macintosh PowerPoint</Application>
  <PresentationFormat>Custom</PresentationFormat>
  <Paragraphs>385</Paragraphs>
  <Slides>76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76</vt:i4>
      </vt:variant>
    </vt:vector>
  </HeadingPairs>
  <TitlesOfParts>
    <vt:vector size="77" baseType="lpstr">
      <vt:lpstr>White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IDE</vt:lpstr>
      <vt:lpstr>2. Starting a new wx project</vt:lpstr>
      <vt:lpstr>PowerPoint Presentation</vt:lpstr>
      <vt:lpstr>PowerPoint Presentation</vt:lpstr>
      <vt:lpstr>Your Building Blocks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Well, it looks like this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Write some WXSS rules for each class!</vt:lpstr>
      <vt:lpstr>PowerPoint Presentation</vt:lpstr>
      <vt:lpstr>PowerPoint Presentation</vt:lpstr>
      <vt:lpstr>Wrap an element (or elements) in &lt;view&gt;</vt:lpstr>
      <vt:lpstr>How can we see this? </vt:lpstr>
      <vt:lpstr>command + shift + i  opens inspector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6. Free Code!</vt:lpstr>
      <vt:lpstr>7. Free Code!</vt:lpstr>
      <vt:lpstr>Want to go even further?</vt:lpstr>
      <vt:lpstr>Thank you!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cp:lastModifiedBy>Dan Engel</cp:lastModifiedBy>
  <cp:revision>151</cp:revision>
  <dcterms:modified xsi:type="dcterms:W3CDTF">2018-05-19T03:25:42Z</dcterms:modified>
</cp:coreProperties>
</file>